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handoutMasterIdLst>
    <p:handoutMasterId r:id="rId43"/>
  </p:handoutMasterIdLst>
  <p:sldIdLst>
    <p:sldId id="256" r:id="rId2"/>
    <p:sldId id="277" r:id="rId3"/>
    <p:sldId id="327" r:id="rId4"/>
    <p:sldId id="328" r:id="rId5"/>
    <p:sldId id="356" r:id="rId6"/>
    <p:sldId id="357" r:id="rId7"/>
    <p:sldId id="358" r:id="rId8"/>
    <p:sldId id="279" r:id="rId9"/>
    <p:sldId id="280" r:id="rId10"/>
    <p:sldId id="281" r:id="rId11"/>
    <p:sldId id="282" r:id="rId12"/>
    <p:sldId id="359" r:id="rId13"/>
    <p:sldId id="360" r:id="rId14"/>
    <p:sldId id="361" r:id="rId15"/>
    <p:sldId id="288" r:id="rId16"/>
    <p:sldId id="289" r:id="rId17"/>
    <p:sldId id="291" r:id="rId18"/>
    <p:sldId id="293" r:id="rId19"/>
    <p:sldId id="294" r:id="rId20"/>
    <p:sldId id="362" r:id="rId21"/>
    <p:sldId id="295" r:id="rId22"/>
    <p:sldId id="333" r:id="rId23"/>
    <p:sldId id="334" r:id="rId24"/>
    <p:sldId id="363" r:id="rId25"/>
    <p:sldId id="364" r:id="rId26"/>
    <p:sldId id="365" r:id="rId27"/>
    <p:sldId id="336" r:id="rId28"/>
    <p:sldId id="339" r:id="rId29"/>
    <p:sldId id="368" r:id="rId30"/>
    <p:sldId id="369" r:id="rId31"/>
    <p:sldId id="345" r:id="rId32"/>
    <p:sldId id="366" r:id="rId33"/>
    <p:sldId id="346" r:id="rId34"/>
    <p:sldId id="348" r:id="rId35"/>
    <p:sldId id="367" r:id="rId36"/>
    <p:sldId id="350" r:id="rId37"/>
    <p:sldId id="351" r:id="rId38"/>
    <p:sldId id="352" r:id="rId39"/>
    <p:sldId id="353" r:id="rId40"/>
    <p:sldId id="354" r:id="rId41"/>
  </p:sldIdLst>
  <p:sldSz cx="9144000" cy="6858000" type="screen4x3"/>
  <p:notesSz cx="6858000" cy="9144000"/>
  <p:custDataLst>
    <p:tags r:id="rId4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9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9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C444C24-1A28-42BF-B591-5829321AB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86040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4ACFF9F9-8C4B-4407-9933-87E2688279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645279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A38005-41D3-4CEF-ABC6-24F1D4FB6569}" type="slidenum">
              <a:rPr lang="en-US"/>
              <a:pPr/>
              <a:t>1</a:t>
            </a:fld>
            <a:endParaRPr lang="en-US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9FAA84-22D4-4A87-8494-3E789797CE27}" type="slidenum">
              <a:rPr lang="en-US"/>
              <a:pPr/>
              <a:t>16</a:t>
            </a:fld>
            <a:endParaRPr lang="en-US"/>
          </a:p>
        </p:txBody>
      </p:sp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383418-29C0-40CD-92C3-7C71FAE311C5}" type="slidenum">
              <a:rPr lang="en-US"/>
              <a:pPr/>
              <a:t>17</a:t>
            </a:fld>
            <a:endParaRPr lang="en-US"/>
          </a:p>
        </p:txBody>
      </p:sp>
      <p:sp>
        <p:nvSpPr>
          <p:cNvPr id="29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9F13BC-BB71-49C2-8433-70DB48DC5349}" type="slidenum">
              <a:rPr lang="en-US"/>
              <a:pPr/>
              <a:t>18</a:t>
            </a:fld>
            <a:endParaRPr lang="en-US"/>
          </a:p>
        </p:txBody>
      </p:sp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32B0B2-559C-4100-8A64-92B05288BCBF}" type="slidenum">
              <a:rPr lang="en-US"/>
              <a:pPr/>
              <a:t>19</a:t>
            </a:fld>
            <a:endParaRPr lang="en-US"/>
          </a:p>
        </p:txBody>
      </p:sp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78AD44-A2F4-4255-9880-81A7B64188F6}" type="slidenum">
              <a:rPr lang="en-US"/>
              <a:pPr/>
              <a:t>21</a:t>
            </a:fld>
            <a:endParaRPr lang="en-US"/>
          </a:p>
        </p:txBody>
      </p:sp>
      <p:sp>
        <p:nvSpPr>
          <p:cNvPr id="29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B5F0D9-0395-4991-B86F-8948B693C2A1}" type="slidenum">
              <a:rPr lang="en-US"/>
              <a:pPr/>
              <a:t>22</a:t>
            </a:fld>
            <a:endParaRPr lang="en-US"/>
          </a:p>
        </p:txBody>
      </p:sp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FCE676-048B-4AE7-AF4E-495816A5AA8A}" type="slidenum">
              <a:rPr lang="en-US"/>
              <a:pPr/>
              <a:t>23</a:t>
            </a:fld>
            <a:endParaRPr lang="en-US"/>
          </a:p>
        </p:txBody>
      </p:sp>
      <p:sp>
        <p:nvSpPr>
          <p:cNvPr id="33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E2C2BF-D00C-4C07-832C-002DA76F00EE}" type="slidenum">
              <a:rPr lang="en-US"/>
              <a:pPr/>
              <a:t>27</a:t>
            </a:fld>
            <a:endParaRPr lang="en-US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57C1A8-8F70-4DED-865E-74C5DD52D982}" type="slidenum">
              <a:rPr lang="en-US"/>
              <a:pPr/>
              <a:t>28</a:t>
            </a:fld>
            <a:endParaRPr lang="en-US"/>
          </a:p>
        </p:txBody>
      </p:sp>
      <p:sp>
        <p:nvSpPr>
          <p:cNvPr id="318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91EE67-38C5-4752-AF6C-507A526FA96A}" type="slidenum">
              <a:rPr lang="en-US"/>
              <a:pPr/>
              <a:t>31</a:t>
            </a:fld>
            <a:endParaRPr lang="en-US"/>
          </a:p>
        </p:txBody>
      </p:sp>
      <p:sp>
        <p:nvSpPr>
          <p:cNvPr id="32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727044-FB8F-4DCD-B71A-800D672476FE}" type="slidenum">
              <a:rPr lang="en-US"/>
              <a:pPr/>
              <a:t>2</a:t>
            </a:fld>
            <a:endParaRPr lang="en-US"/>
          </a:p>
        </p:txBody>
      </p:sp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6DB976-F6AD-46CF-B643-5219DE710C3A}" type="slidenum">
              <a:rPr lang="en-US"/>
              <a:pPr/>
              <a:t>33</a:t>
            </a:fld>
            <a:endParaRPr lang="en-US"/>
          </a:p>
        </p:txBody>
      </p:sp>
      <p:sp>
        <p:nvSpPr>
          <p:cNvPr id="32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35C8F8-0E9F-4994-BC8A-93B000744213}" type="slidenum">
              <a:rPr lang="en-US"/>
              <a:pPr/>
              <a:t>34</a:t>
            </a:fld>
            <a:endParaRPr lang="en-US"/>
          </a:p>
        </p:txBody>
      </p:sp>
      <p:sp>
        <p:nvSpPr>
          <p:cNvPr id="32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8BA2F5-460C-4D3F-B754-C284040E3070}" type="slidenum">
              <a:rPr lang="en-US"/>
              <a:pPr/>
              <a:t>36</a:t>
            </a:fld>
            <a:endParaRPr lang="en-US"/>
          </a:p>
        </p:txBody>
      </p:sp>
      <p:sp>
        <p:nvSpPr>
          <p:cNvPr id="32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A79828-0D26-4759-BD76-1ADF06D7148C}" type="slidenum">
              <a:rPr lang="en-US"/>
              <a:pPr/>
              <a:t>37</a:t>
            </a:fld>
            <a:endParaRPr lang="en-US"/>
          </a:p>
        </p:txBody>
      </p:sp>
      <p:sp>
        <p:nvSpPr>
          <p:cNvPr id="32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D3013B-205A-449C-9925-8B69F4418389}" type="slidenum">
              <a:rPr lang="en-US"/>
              <a:pPr/>
              <a:t>38</a:t>
            </a:fld>
            <a:endParaRPr lang="en-US"/>
          </a:p>
        </p:txBody>
      </p:sp>
      <p:sp>
        <p:nvSpPr>
          <p:cNvPr id="32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577246-33C5-4790-AE61-11FD16440238}" type="slidenum">
              <a:rPr lang="en-US"/>
              <a:pPr/>
              <a:t>39</a:t>
            </a:fld>
            <a:endParaRPr lang="en-US"/>
          </a:p>
        </p:txBody>
      </p:sp>
      <p:sp>
        <p:nvSpPr>
          <p:cNvPr id="33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99665C-0EEB-47AD-90FC-2163519835A4}" type="slidenum">
              <a:rPr lang="en-US"/>
              <a:pPr/>
              <a:t>40</a:t>
            </a:fld>
            <a:endParaRPr lang="en-US"/>
          </a:p>
        </p:txBody>
      </p:sp>
      <p:sp>
        <p:nvSpPr>
          <p:cNvPr id="33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3956A3-6AD4-4D6A-9622-F47C1E5CE174}" type="slidenum">
              <a:rPr lang="en-US"/>
              <a:pPr/>
              <a:t>3</a:t>
            </a:fld>
            <a:endParaRPr lang="en-US"/>
          </a:p>
        </p:txBody>
      </p:sp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0E4C71-D81C-4F75-A5FD-851F0B7E2F39}" type="slidenum">
              <a:rPr lang="en-US"/>
              <a:pPr/>
              <a:t>4</a:t>
            </a:fld>
            <a:endParaRPr lang="en-US"/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292E85-6C7A-4A7F-9476-C628FEEB05C5}" type="slidenum">
              <a:rPr lang="en-US"/>
              <a:pPr/>
              <a:t>8</a:t>
            </a:fld>
            <a:endParaRPr lang="en-US"/>
          </a:p>
        </p:txBody>
      </p:sp>
      <p:sp>
        <p:nvSpPr>
          <p:cNvPr id="27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1F3F3D-0EA6-4A2C-88A7-96AEC0A4D59D}" type="slidenum">
              <a:rPr lang="en-US"/>
              <a:pPr/>
              <a:t>9</a:t>
            </a:fld>
            <a:endParaRPr lang="en-US"/>
          </a:p>
        </p:txBody>
      </p:sp>
      <p:sp>
        <p:nvSpPr>
          <p:cNvPr id="27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0D9CB6-01AA-4C89-8F4A-B6B67195D55B}" type="slidenum">
              <a:rPr lang="en-US"/>
              <a:pPr/>
              <a:t>10</a:t>
            </a:fld>
            <a:endParaRPr lang="en-US"/>
          </a:p>
        </p:txBody>
      </p:sp>
      <p:sp>
        <p:nvSpPr>
          <p:cNvPr id="27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68D954-8431-49E0-8320-C1B6BFBD071F}" type="slidenum">
              <a:rPr lang="en-US"/>
              <a:pPr/>
              <a:t>11</a:t>
            </a:fld>
            <a:endParaRPr lang="en-US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6C01E8-2832-4C86-BE71-FF3A6010B287}" type="slidenum">
              <a:rPr lang="en-US"/>
              <a:pPr/>
              <a:t>15</a:t>
            </a:fld>
            <a:endParaRPr lang="en-US"/>
          </a:p>
        </p:txBody>
      </p:sp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9/16/2014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F237F3A-697C-40ED-8325-707D454BA2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3E712-C8A4-4290-8959-031F82E765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4B643-D85C-4DAF-B514-0C4AFF0E9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57200" y="6272213"/>
            <a:ext cx="39624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7467600" y="6245225"/>
            <a:ext cx="1219200" cy="476250"/>
          </a:xfrm>
        </p:spPr>
        <p:txBody>
          <a:bodyPr/>
          <a:lstStyle>
            <a:lvl1pPr>
              <a:defRPr/>
            </a:lvl1pPr>
          </a:lstStyle>
          <a:p>
            <a:fld id="{2A831D55-1D3A-4879-B45F-3D447BBE50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9198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272213"/>
            <a:ext cx="39624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67600" y="6245225"/>
            <a:ext cx="1219200" cy="476250"/>
          </a:xfrm>
        </p:spPr>
        <p:txBody>
          <a:bodyPr/>
          <a:lstStyle>
            <a:lvl1pPr>
              <a:defRPr/>
            </a:lvl1pPr>
          </a:lstStyle>
          <a:p>
            <a:fld id="{B4CB2893-711B-4E65-8E7A-94151089C4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95713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9/16/2014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E8FE215-8876-4708-B97B-E3AB79CEB1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695814A-E7A8-4BA1-8ACF-5BD80ED374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7106-1973-4AE2-BE3F-6870C0AF19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B60E0-86A8-41BA-BFC0-A2D810264E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9/16/2014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4C73575-CA9B-460E-821E-2267D3F17D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9/16/2014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3E8C-3A80-480A-9D92-D0389F6827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9/16/2014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EFF9CB0-B686-45AF-BF9C-BB149AA5F5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9/16/2014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0A1099C-5C73-4071-80A5-7BD5F8EE09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9/16/2014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FD7FDE6-DC96-4876-804D-64CA306F8D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FB8C1-E811-427F-894D-84EAFDBC7DE1}" type="slidenum">
              <a:rPr lang="en-US"/>
              <a:pPr/>
              <a:t>1</a:t>
            </a:fld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685800" y="1371600"/>
            <a:ext cx="7696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000" dirty="0">
                <a:solidFill>
                  <a:schemeClr val="tx2"/>
                </a:solidFill>
                <a:latin typeface="+mn-lt"/>
              </a:rPr>
              <a:t>ICS103 Programming in C</a:t>
            </a:r>
            <a:br>
              <a:rPr lang="en-US" sz="4000" dirty="0">
                <a:solidFill>
                  <a:schemeClr val="tx2"/>
                </a:solidFill>
                <a:latin typeface="+mn-lt"/>
              </a:rPr>
            </a:br>
            <a:r>
              <a:rPr lang="en-US" sz="4000" dirty="0" smtClean="0">
                <a:solidFill>
                  <a:schemeClr val="tx2"/>
                </a:solidFill>
                <a:latin typeface="+mn-lt"/>
              </a:rPr>
              <a:t/>
            </a:r>
            <a:br>
              <a:rPr lang="en-US" sz="4000" dirty="0" smtClean="0">
                <a:solidFill>
                  <a:schemeClr val="tx2"/>
                </a:solidFill>
                <a:latin typeface="+mn-lt"/>
              </a:rPr>
            </a:br>
            <a:r>
              <a:rPr lang="en-US" sz="4000" dirty="0" smtClean="0">
                <a:solidFill>
                  <a:schemeClr val="tx2"/>
                </a:solidFill>
                <a:latin typeface="+mn-lt"/>
              </a:rPr>
              <a:t>Ch3: Top-Down Design with Functions</a:t>
            </a:r>
            <a:endParaRPr lang="en-US" sz="4000" dirty="0">
              <a:solidFill>
                <a:schemeClr val="tx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487363"/>
          </a:xfrm>
        </p:spPr>
        <p:txBody>
          <a:bodyPr>
            <a:normAutofit fontScale="90000"/>
          </a:bodyPr>
          <a:lstStyle/>
          <a:p>
            <a:r>
              <a:rPr lang="en-US" sz="3600"/>
              <a:t>Some Mathematical Library Functions</a:t>
            </a:r>
          </a:p>
        </p:txBody>
      </p:sp>
      <p:sp>
        <p:nvSpPr>
          <p:cNvPr id="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CC9AC-7AF1-4816-BC2C-34C3DB2F09E5}" type="slidenum">
              <a:rPr lang="en-US"/>
              <a:pPr/>
              <a:t>10</a:t>
            </a:fld>
            <a:endParaRPr lang="en-US"/>
          </a:p>
        </p:txBody>
      </p:sp>
      <p:graphicFrame>
        <p:nvGraphicFramePr>
          <p:cNvPr id="161213" name="Group 445"/>
          <p:cNvGraphicFramePr>
            <a:graphicFrameLocks noGrp="1"/>
          </p:cNvGraphicFramePr>
          <p:nvPr>
            <p:ph sz="quarter" idx="1"/>
          </p:nvPr>
        </p:nvGraphicFramePr>
        <p:xfrm>
          <a:off x="381000" y="762000"/>
          <a:ext cx="8305800" cy="5526279"/>
        </p:xfrm>
        <a:graphic>
          <a:graphicData uri="http://schemas.openxmlformats.org/drawingml/2006/table">
            <a:tbl>
              <a:tblPr/>
              <a:tblGrid>
                <a:gridCol w="1600200"/>
                <a:gridCol w="1447800"/>
                <a:gridCol w="2286000"/>
                <a:gridCol w="1905000"/>
                <a:gridCol w="1066800"/>
              </a:tblGrid>
              <a:tr h="657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Header File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Purpose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Arguments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Result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1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abs(x)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fabs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(x)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&lt;stdlib.h&gt;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&lt;math.h&gt;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Returns the absolute value of its integer argument x.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Returns the absolute value of its double argument x.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sin(x),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cos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(x),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tan(x)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&lt;math.h&gt;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Returns the sine, cosine, or tangent of angle x.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(in radians)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log(x)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&lt;math.h&gt;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Returns the natural log of x.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 (must be positive)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log10(x)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&lt;math.h&gt;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Returns base 10 log of 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 (positive)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pow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(x, 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&lt;math.h&gt;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Returns x</a:t>
                      </a:r>
                      <a:r>
                        <a:rPr kumimoji="0" lang="en-US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double, double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sqrt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(x)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&lt;math.h&gt;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 (must be positive)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0833" name="Object 6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191000" y="5815013"/>
          <a:ext cx="457200" cy="433387"/>
        </p:xfrm>
        <a:graphic>
          <a:graphicData uri="http://schemas.openxmlformats.org/presentationml/2006/ole">
            <p:oleObj spid="_x0000_s160844" name="Equation" r:id="rId4" imgW="241300" imgH="228600" progId="Equation.3">
              <p:embed/>
            </p:oleObj>
          </a:graphicData>
        </a:graphic>
      </p:graphicFrame>
      <p:sp>
        <p:nvSpPr>
          <p:cNvPr id="161214" name="Line 446"/>
          <p:cNvSpPr>
            <a:spLocks noChangeShapeType="1"/>
          </p:cNvSpPr>
          <p:nvPr/>
        </p:nvSpPr>
        <p:spPr bwMode="auto">
          <a:xfrm>
            <a:off x="381000" y="2209800"/>
            <a:ext cx="830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1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1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0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0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/>
              <a:t>Example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143000"/>
            <a:ext cx="8382000" cy="51816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We can use C functions </a:t>
            </a:r>
            <a:r>
              <a:rPr lang="en-US" sz="2400" b="1" i="1" dirty="0" err="1">
                <a:solidFill>
                  <a:srgbClr val="FF0000"/>
                </a:solidFill>
              </a:rPr>
              <a:t>pow</a:t>
            </a:r>
            <a:r>
              <a:rPr lang="en-US" sz="2400" dirty="0"/>
              <a:t> and </a:t>
            </a:r>
            <a:r>
              <a:rPr lang="en-US" sz="2400" b="1" i="1" dirty="0" err="1">
                <a:solidFill>
                  <a:srgbClr val="FF0000"/>
                </a:solidFill>
              </a:rPr>
              <a:t>sqrt</a:t>
            </a:r>
            <a:r>
              <a:rPr lang="en-US" sz="2400" dirty="0"/>
              <a:t> to compute the roots of a quadratic equation in x of the form:</a:t>
            </a:r>
          </a:p>
          <a:p>
            <a:pPr>
              <a:lnSpc>
                <a:spcPct val="110000"/>
              </a:lnSpc>
            </a:pPr>
            <a:endParaRPr lang="en-US" sz="2400" dirty="0"/>
          </a:p>
          <a:p>
            <a:pPr>
              <a:lnSpc>
                <a:spcPct val="110000"/>
              </a:lnSpc>
            </a:pPr>
            <a:endParaRPr lang="en-US" sz="2400" dirty="0"/>
          </a:p>
          <a:p>
            <a:pPr>
              <a:lnSpc>
                <a:spcPct val="110000"/>
              </a:lnSpc>
            </a:pPr>
            <a:r>
              <a:rPr lang="en-US" sz="2400" dirty="0"/>
              <a:t>If the </a:t>
            </a:r>
            <a:r>
              <a:rPr lang="en-US" sz="2400" dirty="0" err="1"/>
              <a:t>discriminant</a:t>
            </a:r>
            <a:r>
              <a:rPr lang="en-US" sz="2400" dirty="0"/>
              <a:t> (</a:t>
            </a:r>
            <a:r>
              <a:rPr lang="en-US" sz="2400" i="1" dirty="0"/>
              <a:t>b</a:t>
            </a:r>
            <a:r>
              <a:rPr lang="en-US" sz="2400" baseline="30000" dirty="0"/>
              <a:t>2</a:t>
            </a:r>
            <a:r>
              <a:rPr lang="en-US" sz="2400" dirty="0"/>
              <a:t> – 4</a:t>
            </a:r>
            <a:r>
              <a:rPr lang="en-US" sz="2400" i="1" dirty="0"/>
              <a:t>ac</a:t>
            </a:r>
            <a:r>
              <a:rPr lang="en-US" sz="2400" dirty="0"/>
              <a:t>) is greater than zero, the two roots are defined as:</a:t>
            </a:r>
          </a:p>
          <a:p>
            <a:pPr>
              <a:lnSpc>
                <a:spcPct val="110000"/>
              </a:lnSpc>
            </a:pPr>
            <a:endParaRPr lang="en-US" sz="2400" dirty="0"/>
          </a:p>
          <a:p>
            <a:pPr>
              <a:lnSpc>
                <a:spcPct val="110000"/>
              </a:lnSpc>
            </a:pPr>
            <a:endParaRPr lang="en-US" sz="2400" dirty="0"/>
          </a:p>
          <a:p>
            <a:pPr>
              <a:lnSpc>
                <a:spcPct val="110000"/>
              </a:lnSpc>
            </a:pPr>
            <a:endParaRPr lang="en-US" sz="2400" dirty="0"/>
          </a:p>
          <a:p>
            <a:pPr>
              <a:lnSpc>
                <a:spcPct val="110000"/>
              </a:lnSpc>
            </a:pPr>
            <a:r>
              <a:rPr lang="en-US" sz="2400" dirty="0"/>
              <a:t>In C, these two roots are computed as: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sz="2400" dirty="0"/>
              <a:t> </a:t>
            </a:r>
            <a:r>
              <a:rPr lang="en-US" sz="2400" dirty="0">
                <a:solidFill>
                  <a:srgbClr val="0033CC"/>
                </a:solidFill>
              </a:rPr>
              <a:t>	   /* compute two roots, root_1 and root_2, for disc &gt; 0.0 */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sz="2400" dirty="0">
                <a:solidFill>
                  <a:srgbClr val="0033CC"/>
                </a:solidFill>
              </a:rPr>
              <a:t>        disc = </a:t>
            </a:r>
            <a:r>
              <a:rPr lang="en-US" sz="2400" dirty="0" err="1">
                <a:solidFill>
                  <a:srgbClr val="0033CC"/>
                </a:solidFill>
              </a:rPr>
              <a:t>pow</a:t>
            </a:r>
            <a:r>
              <a:rPr lang="en-US" sz="2400" dirty="0">
                <a:solidFill>
                  <a:srgbClr val="0033CC"/>
                </a:solidFill>
              </a:rPr>
              <a:t>(b, 2) - 4 * a * c;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sz="2400" dirty="0">
                <a:solidFill>
                  <a:srgbClr val="0033CC"/>
                </a:solidFill>
              </a:rPr>
              <a:t>        root_1 = (-b + </a:t>
            </a:r>
            <a:r>
              <a:rPr lang="en-US" sz="2400" dirty="0" err="1">
                <a:solidFill>
                  <a:srgbClr val="0033CC"/>
                </a:solidFill>
              </a:rPr>
              <a:t>sqrt</a:t>
            </a:r>
            <a:r>
              <a:rPr lang="en-US" sz="2400" dirty="0">
                <a:solidFill>
                  <a:srgbClr val="0033CC"/>
                </a:solidFill>
              </a:rPr>
              <a:t>(disc)) / (2 * a);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sz="2400" dirty="0">
                <a:solidFill>
                  <a:srgbClr val="0033CC"/>
                </a:solidFill>
              </a:rPr>
              <a:t>        root_2 = (-b - </a:t>
            </a:r>
            <a:r>
              <a:rPr lang="en-US" sz="2400" dirty="0" err="1">
                <a:solidFill>
                  <a:srgbClr val="0033CC"/>
                </a:solidFill>
              </a:rPr>
              <a:t>sqrt</a:t>
            </a:r>
            <a:r>
              <a:rPr lang="en-US" sz="2400" dirty="0">
                <a:solidFill>
                  <a:srgbClr val="0033CC"/>
                </a:solidFill>
              </a:rPr>
              <a:t>(disc)) / (2 * a);</a:t>
            </a:r>
            <a:r>
              <a:rPr lang="en-US" sz="2400" dirty="0"/>
              <a:t>      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580F2C5-C7AC-4B1D-B331-9E8FD0F79364}" type="slidenum">
              <a:rPr lang="en-US"/>
              <a:pPr/>
              <a:t>11</a:t>
            </a:fld>
            <a:endParaRPr lang="en-US"/>
          </a:p>
        </p:txBody>
      </p:sp>
      <p:pic>
        <p:nvPicPr>
          <p:cNvPr id="16179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828800"/>
            <a:ext cx="25908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180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3352800"/>
            <a:ext cx="5410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487DFDF9-1B21-4E17-91AE-3A821E8B2CE2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Functions </a:t>
            </a:r>
            <a:r>
              <a:rPr lang="en-US" sz="3200" dirty="0" smtClean="0"/>
              <a:t>without Arguments</a:t>
            </a:r>
            <a:br>
              <a:rPr lang="en-US" sz="3200" dirty="0" smtClean="0"/>
            </a:br>
            <a:r>
              <a:rPr lang="en-US" altLang="en-US" sz="2000" b="0" dirty="0" smtClean="0"/>
              <a:t>Figure 3.14</a:t>
            </a:r>
            <a:r>
              <a:rPr lang="en-US" altLang="en-US" sz="2000" dirty="0" smtClean="0"/>
              <a:t>  Program to Draw a Stick Figure</a:t>
            </a:r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" y="1638300"/>
            <a:ext cx="884872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/>
          <p:nvPr/>
        </p:nvPicPr>
        <p:blipFill>
          <a:blip r:embed="rId3" cstate="print"/>
          <a:srcRect l="60791" t="43392" r="19231"/>
          <a:stretch>
            <a:fillRect/>
          </a:stretch>
        </p:blipFill>
        <p:spPr bwMode="auto">
          <a:xfrm>
            <a:off x="7162800" y="2362200"/>
            <a:ext cx="1676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 l="3834" t="9592" r="6355" b="9592"/>
          <a:stretch>
            <a:fillRect/>
          </a:stretch>
        </p:blipFill>
        <p:spPr bwMode="auto">
          <a:xfrm>
            <a:off x="1828800" y="4718050"/>
            <a:ext cx="4909185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2199636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94E80F19-C820-4FCA-93E3-711A6E953DEA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3048000" cy="1981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000" b="0" smtClean="0"/>
              <a:t>Figure 3.14</a:t>
            </a:r>
            <a:r>
              <a:rPr lang="en-US" altLang="en-US" sz="3000" smtClean="0"/>
              <a:t>  Program to Draw a Stick Figure (cont’d)</a:t>
            </a:r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-22225"/>
            <a:ext cx="5940425" cy="641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945342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1-</a:t>
            </a:r>
            <a:fld id="{D7AE815F-E129-454C-BCF0-0F0B967CB6C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688" y="1350963"/>
            <a:ext cx="5305425" cy="486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000" b="0" smtClean="0"/>
              <a:t>Figure 3.14</a:t>
            </a:r>
            <a:r>
              <a:rPr lang="en-US" altLang="en-US" sz="3000" smtClean="0"/>
              <a:t>  Program to Draw a Stick Figure (cont’d)</a:t>
            </a:r>
          </a:p>
        </p:txBody>
      </p:sp>
    </p:spTree>
    <p:extLst>
      <p:ext uri="{BB962C8B-B14F-4D97-AF65-F5344CB8AC3E}">
        <p14:creationId xmlns="" xmlns:p14="http://schemas.microsoft.com/office/powerpoint/2010/main" val="365171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/>
              <a:t>Function Prototypes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38250"/>
            <a:ext cx="8229600" cy="4876800"/>
          </a:xfrm>
        </p:spPr>
        <p:txBody>
          <a:bodyPr>
            <a:normAutofit fontScale="92500" lnSpcReduction="20000"/>
          </a:bodyPr>
          <a:lstStyle/>
          <a:p>
            <a:pPr marL="533400" indent="-533400">
              <a:lnSpc>
                <a:spcPct val="110000"/>
              </a:lnSpc>
            </a:pPr>
            <a:r>
              <a:rPr lang="en-US" sz="2400" dirty="0"/>
              <a:t>Like other identifiers in C, </a:t>
            </a:r>
            <a:r>
              <a:rPr lang="en-US" sz="2400" dirty="0">
                <a:solidFill>
                  <a:srgbClr val="FF0000"/>
                </a:solidFill>
              </a:rPr>
              <a:t>a function must be declared before it can be used in a program</a:t>
            </a:r>
            <a:r>
              <a:rPr lang="en-US" sz="2400" dirty="0"/>
              <a:t>.</a:t>
            </a:r>
          </a:p>
          <a:p>
            <a:pPr marL="533400" indent="-533400">
              <a:lnSpc>
                <a:spcPct val="110000"/>
              </a:lnSpc>
            </a:pPr>
            <a:r>
              <a:rPr lang="en-US" sz="2400" dirty="0"/>
              <a:t>To do this, you can add a </a:t>
            </a:r>
            <a:r>
              <a:rPr lang="en-US" sz="2400" b="1" dirty="0">
                <a:solidFill>
                  <a:srgbClr val="FF0000"/>
                </a:solidFill>
              </a:rPr>
              <a:t>function prototype </a:t>
            </a:r>
            <a:r>
              <a:rPr lang="en-US" sz="2400" dirty="0"/>
              <a:t>before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main </a:t>
            </a:r>
            <a:r>
              <a:rPr lang="en-US" sz="2400" dirty="0">
                <a:cs typeface="Times New Roman" pitchFamily="18" charset="0"/>
              </a:rPr>
              <a:t>to tell the compiler what functions you are planning to use.</a:t>
            </a:r>
          </a:p>
          <a:p>
            <a:pPr marL="533400" indent="-533400">
              <a:lnSpc>
                <a:spcPct val="110000"/>
              </a:lnSpc>
            </a:pPr>
            <a:r>
              <a:rPr lang="en-US" sz="2400" dirty="0">
                <a:solidFill>
                  <a:srgbClr val="FF0000"/>
                </a:solidFill>
              </a:rPr>
              <a:t>A function prototype tells the C compiler</a:t>
            </a:r>
            <a:r>
              <a:rPr lang="en-US" sz="2400" dirty="0"/>
              <a:t>:</a:t>
            </a:r>
          </a:p>
          <a:p>
            <a:pPr marL="914400" lvl="1" indent="-457200">
              <a:lnSpc>
                <a:spcPct val="110000"/>
              </a:lnSpc>
              <a:buFontTx/>
              <a:buAutoNum type="arabicPeriod"/>
            </a:pPr>
            <a:r>
              <a:rPr lang="en-US" sz="2400" dirty="0"/>
              <a:t>The data type the function will return</a:t>
            </a:r>
          </a:p>
          <a:p>
            <a:pPr marL="1295400" lvl="2" indent="-381000">
              <a:lnSpc>
                <a:spcPct val="110000"/>
              </a:lnSpc>
            </a:pPr>
            <a:r>
              <a:rPr lang="en-US" sz="2000" dirty="0"/>
              <a:t>For example, the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2000" dirty="0"/>
              <a:t> function returns a type of double.</a:t>
            </a:r>
          </a:p>
          <a:p>
            <a:pPr marL="914400" lvl="1" indent="-457200">
              <a:lnSpc>
                <a:spcPct val="110000"/>
              </a:lnSpc>
              <a:buFontTx/>
              <a:buAutoNum type="arabicPeriod"/>
            </a:pPr>
            <a:r>
              <a:rPr lang="en-US" sz="2400" dirty="0"/>
              <a:t>The function name</a:t>
            </a:r>
          </a:p>
          <a:p>
            <a:pPr marL="914400" lvl="1" indent="-457200">
              <a:lnSpc>
                <a:spcPct val="110000"/>
              </a:lnSpc>
              <a:buFontTx/>
              <a:buAutoNum type="arabicPeriod"/>
            </a:pPr>
            <a:r>
              <a:rPr lang="en-US" sz="2400" dirty="0"/>
              <a:t>Information about the arguments that the function expects.</a:t>
            </a:r>
          </a:p>
          <a:p>
            <a:pPr marL="1295400" lvl="2" indent="-381000">
              <a:lnSpc>
                <a:spcPct val="110000"/>
              </a:lnSpc>
            </a:pPr>
            <a:r>
              <a:rPr lang="en-US" sz="2000" dirty="0"/>
              <a:t>The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2000" dirty="0"/>
              <a:t> function expects a double argument.</a:t>
            </a:r>
          </a:p>
          <a:p>
            <a:pPr marL="533400" indent="-533400">
              <a:lnSpc>
                <a:spcPct val="110000"/>
              </a:lnSpc>
            </a:pPr>
            <a:r>
              <a:rPr lang="en-US" sz="2400" dirty="0"/>
              <a:t>So the </a:t>
            </a:r>
            <a:r>
              <a:rPr lang="en-US" sz="2400" dirty="0">
                <a:solidFill>
                  <a:srgbClr val="FF0000"/>
                </a:solidFill>
              </a:rPr>
              <a:t>function prototype </a:t>
            </a:r>
            <a:r>
              <a:rPr lang="en-US" sz="2400" dirty="0"/>
              <a:t>for </a:t>
            </a:r>
            <a:r>
              <a:rPr lang="en-US" sz="24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2400" dirty="0"/>
              <a:t> would be:</a:t>
            </a:r>
          </a:p>
          <a:p>
            <a:pPr marL="533400" indent="-533400">
              <a:lnSpc>
                <a:spcPct val="110000"/>
              </a:lnSpc>
              <a:buFontTx/>
              <a:buNone/>
            </a:pPr>
            <a:r>
              <a:rPr lang="en-US" sz="2400" dirty="0"/>
              <a:t>	</a:t>
            </a:r>
            <a:r>
              <a:rPr lang="en-US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US" sz="20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20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(double);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1683E37-1692-4A07-8282-425E38D31BB5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en-US"/>
              <a:t>Function Prototypes : void Functions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  <a:latin typeface="Courier New" pitchFamily="49" charset="0"/>
              </a:rPr>
              <a:t>void </a:t>
            </a:r>
            <a:r>
              <a:rPr lang="en-US" sz="2400" dirty="0" err="1" smtClean="0">
                <a:solidFill>
                  <a:srgbClr val="FF0000"/>
                </a:solidFill>
                <a:latin typeface="Courier New" pitchFamily="49" charset="0"/>
              </a:rPr>
              <a:t>draw_circle</a:t>
            </a:r>
            <a:r>
              <a:rPr lang="en-US" sz="2400" dirty="0" smtClean="0">
                <a:solidFill>
                  <a:srgbClr val="FF0000"/>
                </a:solidFill>
                <a:latin typeface="Courier New" pitchFamily="49" charset="0"/>
              </a:rPr>
              <a:t>(void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</a:rPr>
              <a:t>);</a:t>
            </a:r>
            <a:r>
              <a:rPr lang="en-US" sz="2400" b="1" dirty="0">
                <a:solidFill>
                  <a:srgbClr val="FF0000"/>
                </a:solidFill>
                <a:latin typeface="Courier New" pitchFamily="49" charset="0"/>
              </a:rPr>
              <a:t> </a:t>
            </a:r>
            <a:r>
              <a:rPr lang="en-US" sz="2400" dirty="0"/>
              <a:t>is a void function</a:t>
            </a:r>
          </a:p>
          <a:p>
            <a:pPr lvl="1"/>
            <a:r>
              <a:rPr lang="en-US" sz="2400" b="1" dirty="0" smtClean="0">
                <a:solidFill>
                  <a:srgbClr val="FF0000"/>
                </a:solidFill>
              </a:rPr>
              <a:t>void </a:t>
            </a:r>
            <a:r>
              <a:rPr lang="en-US" sz="2400" b="1" dirty="0">
                <a:solidFill>
                  <a:srgbClr val="FF0000"/>
                </a:solidFill>
              </a:rPr>
              <a:t>function </a:t>
            </a:r>
            <a:r>
              <a:rPr lang="en-US" sz="2400" b="1" dirty="0"/>
              <a:t>-</a:t>
            </a:r>
            <a:r>
              <a:rPr lang="en-US" sz="2400" dirty="0"/>
              <a:t> does not return a value</a:t>
            </a:r>
          </a:p>
          <a:p>
            <a:pPr lvl="2"/>
            <a:r>
              <a:rPr lang="en-US" dirty="0"/>
              <a:t>The function just does something without communicating anything back to its caller.</a:t>
            </a:r>
          </a:p>
          <a:p>
            <a:pPr lvl="1"/>
            <a:r>
              <a:rPr lang="en-US" sz="2400" dirty="0"/>
              <a:t>If the arguments are void as well, it means the function doesn’t take any arguments.</a:t>
            </a:r>
          </a:p>
          <a:p>
            <a:r>
              <a:rPr lang="en-US" sz="2400" dirty="0"/>
              <a:t>Now, we can understand what our main function means:</a:t>
            </a:r>
          </a:p>
          <a:p>
            <a:pPr>
              <a:buFontTx/>
              <a:buNone/>
            </a:pPr>
            <a:endParaRPr lang="en-US" sz="600" dirty="0"/>
          </a:p>
          <a:p>
            <a:pPr>
              <a:buFontTx/>
              <a:buNone/>
            </a:pPr>
            <a:r>
              <a:rPr lang="en-US" sz="2400" dirty="0"/>
              <a:t>   	</a:t>
            </a:r>
            <a:r>
              <a:rPr lang="en-US" sz="24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main(void)</a:t>
            </a:r>
          </a:p>
          <a:p>
            <a:pPr>
              <a:buFontTx/>
              <a:buNone/>
            </a:pPr>
            <a:endParaRPr lang="en-US" sz="600" dirty="0"/>
          </a:p>
          <a:p>
            <a:r>
              <a:rPr lang="en-US" sz="2400" dirty="0"/>
              <a:t>This means that the function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400" dirty="0"/>
              <a:t> takes no arguments, and returns an </a:t>
            </a:r>
            <a:r>
              <a:rPr lang="en-US" sz="24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endParaRPr lang="en-US" sz="24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8D2525F-A46A-4F87-AAEA-FB66DDC1132D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/>
          <a:lstStyle/>
          <a:p>
            <a:r>
              <a:rPr lang="en-US"/>
              <a:t>Function Definition 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95400"/>
            <a:ext cx="8229600" cy="48006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US" sz="2400" dirty="0">
                <a:solidFill>
                  <a:srgbClr val="FF0000"/>
                </a:solidFill>
              </a:rPr>
              <a:t>The prototype tells the compiler what arguments the function takes and what it returns, but not what it does</a:t>
            </a:r>
            <a:r>
              <a:rPr lang="en-US" sz="2400" dirty="0"/>
              <a:t>.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We define our own functions just like we do the </a:t>
            </a:r>
            <a:r>
              <a:rPr lang="en-US" sz="2400" dirty="0">
                <a:latin typeface="Courier New" pitchFamily="49" charset="0"/>
              </a:rPr>
              <a:t>main</a:t>
            </a:r>
            <a:r>
              <a:rPr lang="en-US" sz="2400" dirty="0"/>
              <a:t> function</a:t>
            </a:r>
          </a:p>
          <a:p>
            <a:pPr lvl="1">
              <a:lnSpc>
                <a:spcPct val="110000"/>
              </a:lnSpc>
            </a:pPr>
            <a:r>
              <a:rPr lang="en-US" sz="2400" b="1" dirty="0">
                <a:solidFill>
                  <a:srgbClr val="FF0000"/>
                </a:solidFill>
              </a:rPr>
              <a:t>Function Header </a:t>
            </a:r>
            <a:r>
              <a:rPr lang="en-US" sz="2400" dirty="0"/>
              <a:t>– The same as the prototype, except it is not ended by the symbol </a:t>
            </a:r>
            <a:r>
              <a:rPr lang="en-US" sz="2400" dirty="0">
                <a:solidFill>
                  <a:srgbClr val="FF0000"/>
                </a:solidFill>
              </a:rPr>
              <a:t>;</a:t>
            </a:r>
          </a:p>
          <a:p>
            <a:pPr lvl="1">
              <a:lnSpc>
                <a:spcPct val="110000"/>
              </a:lnSpc>
            </a:pPr>
            <a:r>
              <a:rPr lang="en-US" sz="2400" b="1" dirty="0">
                <a:solidFill>
                  <a:srgbClr val="FF0000"/>
                </a:solidFill>
              </a:rPr>
              <a:t>Function Body </a:t>
            </a:r>
            <a:r>
              <a:rPr lang="en-US" sz="2400" b="1" dirty="0"/>
              <a:t>– </a:t>
            </a:r>
            <a:r>
              <a:rPr lang="en-US" sz="2400" dirty="0"/>
              <a:t>A code block enclosed by </a:t>
            </a:r>
            <a:r>
              <a:rPr lang="en-US" sz="2400" dirty="0" smtClean="0">
                <a:solidFill>
                  <a:srgbClr val="FF0000"/>
                </a:solidFill>
              </a:rPr>
              <a:t>{ }</a:t>
            </a:r>
            <a:r>
              <a:rPr lang="en-US" sz="2400" dirty="0" smtClean="0"/>
              <a:t>, </a:t>
            </a:r>
            <a:r>
              <a:rPr lang="en-US" sz="2400" dirty="0"/>
              <a:t>containing variable declarations and executable statements.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In the function body, we define what actually the function does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In this case, we call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400" dirty="0"/>
              <a:t> </a:t>
            </a:r>
            <a:r>
              <a:rPr lang="en-US" sz="2400" dirty="0" smtClean="0"/>
              <a:t>3 times.</a:t>
            </a:r>
            <a:endParaRPr lang="en-US" sz="2400" dirty="0"/>
          </a:p>
          <a:p>
            <a:pPr lvl="1">
              <a:lnSpc>
                <a:spcPct val="110000"/>
              </a:lnSpc>
            </a:pPr>
            <a:r>
              <a:rPr lang="en-US" sz="2400" dirty="0">
                <a:solidFill>
                  <a:srgbClr val="FF0000"/>
                </a:solidFill>
              </a:rPr>
              <a:t>Because it is a void function, we can omit the return statement</a:t>
            </a:r>
            <a:r>
              <a:rPr lang="en-US" sz="2400" dirty="0"/>
              <a:t>.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Control returns to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400" dirty="0"/>
              <a:t> after the instructions are displayed.</a:t>
            </a:r>
            <a:r>
              <a:rPr lang="en-US" sz="2800" dirty="0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8AF5E4A-1816-4262-B1CA-87153232E945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Placement of Functions in a program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sz="2800" dirty="0"/>
              <a:t>In general, we will declare all of our function prototypes at the beginning (after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#include</a:t>
            </a:r>
            <a:r>
              <a:rPr lang="en-US" sz="2800" dirty="0"/>
              <a:t> or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#define</a:t>
            </a:r>
            <a:r>
              <a:rPr lang="en-US" sz="2800" dirty="0"/>
              <a:t>)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This is followed by the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800" dirty="0"/>
              <a:t> function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After that, we define all of our functions.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However, this is just a convention.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As long as a function’s prototype appears before it is used, it doesn’t matter where in the file it is defined.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The order we define them in does not have any impact on how they are executed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7CE647F-B9FE-4F66-BE19-AF5E6AE2CB85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Execution Order of Functions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sz="2800" dirty="0"/>
              <a:t>Execution order of functions is determined by the order of execution of the function call statements.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Because the prototypes for the function subprograms appear before the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800" dirty="0"/>
              <a:t> function, the compiler processes the function prototypes before it translates the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800" dirty="0"/>
              <a:t> function.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The information in each prototype enables the compiler to correctly translate a call to that function.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After compiling the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800" dirty="0"/>
              <a:t> function, the compiler translates each function subprogram.</a:t>
            </a:r>
          </a:p>
          <a:p>
            <a:pPr>
              <a:lnSpc>
                <a:spcPct val="110000"/>
              </a:lnSpc>
            </a:pPr>
            <a:r>
              <a:rPr lang="en-US" sz="2800" dirty="0">
                <a:solidFill>
                  <a:srgbClr val="FF0000"/>
                </a:solidFill>
              </a:rPr>
              <a:t>At the end of a function, control always returns to the point where it was called</a:t>
            </a:r>
            <a:r>
              <a:rPr lang="en-US" sz="2800" dirty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492CFC2-358C-48AC-B49F-B44F961A568C}" type="slidenum">
              <a:rPr lang="en-US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00"/>
                </a:solidFill>
                <a:cs typeface="Times New Roman" pitchFamily="18" charset="0"/>
              </a:rPr>
              <a:t>Outline</a:t>
            </a:r>
            <a:endParaRPr lang="en-US" dirty="0">
              <a:solidFill>
                <a:srgbClr val="FF3300"/>
              </a:solidFill>
              <a:cs typeface="Times New Roman" pitchFamily="18" charset="0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dirty="0"/>
              <a:t>Introduction to Functions</a:t>
            </a:r>
          </a:p>
          <a:p>
            <a:r>
              <a:rPr lang="en-US" dirty="0"/>
              <a:t>Predefined Functions and Code Reuse</a:t>
            </a:r>
          </a:p>
          <a:p>
            <a:r>
              <a:rPr lang="en-US" dirty="0" smtClean="0"/>
              <a:t>Functions </a:t>
            </a:r>
            <a:r>
              <a:rPr lang="en-US" dirty="0"/>
              <a:t>without Arguments</a:t>
            </a:r>
          </a:p>
          <a:p>
            <a:pPr>
              <a:lnSpc>
                <a:spcPct val="90000"/>
              </a:lnSpc>
            </a:pPr>
            <a:r>
              <a:rPr lang="en-US" sz="2700" dirty="0" smtClean="0"/>
              <a:t>void </a:t>
            </a:r>
            <a:r>
              <a:rPr lang="en-US" sz="2700" dirty="0"/>
              <a:t>Functions with Arguments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Functions with Input Arguments and a Single Result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Advantages </a:t>
            </a:r>
            <a:r>
              <a:rPr lang="en-US" dirty="0"/>
              <a:t>of Using Function </a:t>
            </a:r>
            <a:r>
              <a:rPr lang="en-US" dirty="0" smtClean="0"/>
              <a:t>Subprograms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06E3160-5E5F-4B57-9747-A4177137CE3B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C7B7CB05-1D20-484B-A5A1-31FA4963D9A0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000" b="0" smtClean="0"/>
              <a:t>Figure 3.15</a:t>
            </a:r>
            <a:r>
              <a:rPr lang="en-US" altLang="en-US" sz="3000" smtClean="0"/>
              <a:t>  Flow of Control Between the main Function and a Function Subprogram</a:t>
            </a:r>
          </a:p>
        </p:txBody>
      </p:sp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2057400"/>
            <a:ext cx="76835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7352672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Program Style</a:t>
            </a:r>
          </a:p>
        </p:txBody>
      </p:sp>
      <p:sp>
        <p:nvSpPr>
          <p:cNvPr id="1751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Each function should begin with a comment that describes its purpose.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If the function subprograms were more complex, we would include comments on each major algorithm step just as we do in function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8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It is recommended that you put prototypes for all functions at the top, and then define them all after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800" dirty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92287B9-844D-46BD-B015-7CFD212E1AC4}" type="slidenum">
              <a:rPr lang="en-US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/>
              <a:t>Types of Functions</a:t>
            </a:r>
          </a:p>
        </p:txBody>
      </p:sp>
      <p:sp>
        <p:nvSpPr>
          <p:cNvPr id="273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143000"/>
            <a:ext cx="8229600" cy="4906963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We use </a:t>
            </a:r>
            <a:r>
              <a:rPr lang="en-US" sz="2400" b="1" dirty="0" smtClean="0">
                <a:solidFill>
                  <a:srgbClr val="FF0000"/>
                </a:solidFill>
              </a:rPr>
              <a:t>function arguments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to communicate with the function.  There are two types of function arguments:</a:t>
            </a:r>
          </a:p>
          <a:p>
            <a:pPr lvl="1">
              <a:lnSpc>
                <a:spcPct val="90000"/>
              </a:lnSpc>
            </a:pPr>
            <a:r>
              <a:rPr lang="en-US" sz="2200" b="1" dirty="0" smtClean="0">
                <a:solidFill>
                  <a:srgbClr val="0033CC"/>
                </a:solidFill>
              </a:rPr>
              <a:t>Input arguments</a:t>
            </a:r>
            <a:r>
              <a:rPr lang="en-US" sz="2200" dirty="0" smtClean="0"/>
              <a:t> – ones that are used to pass information from the caller (such as main function) </a:t>
            </a:r>
            <a:r>
              <a:rPr lang="en-US" sz="2200" b="1" dirty="0" smtClean="0">
                <a:solidFill>
                  <a:srgbClr val="FF0000"/>
                </a:solidFill>
              </a:rPr>
              <a:t>to</a:t>
            </a:r>
            <a:r>
              <a:rPr lang="en-US" sz="2200" dirty="0" smtClean="0"/>
              <a:t> </a:t>
            </a:r>
            <a:r>
              <a:rPr lang="en-US" sz="2200" dirty="0" smtClean="0">
                <a:solidFill>
                  <a:srgbClr val="FF0000"/>
                </a:solidFill>
              </a:rPr>
              <a:t>the function</a:t>
            </a:r>
            <a:r>
              <a:rPr lang="en-US" sz="2200" dirty="0" smtClean="0"/>
              <a:t>.</a:t>
            </a:r>
          </a:p>
          <a:p>
            <a:pPr lvl="1">
              <a:lnSpc>
                <a:spcPct val="90000"/>
              </a:lnSpc>
            </a:pPr>
            <a:r>
              <a:rPr lang="en-US" sz="2200" b="1" dirty="0" smtClean="0">
                <a:solidFill>
                  <a:srgbClr val="0033CC"/>
                </a:solidFill>
              </a:rPr>
              <a:t>Output </a:t>
            </a:r>
            <a:r>
              <a:rPr lang="en-US" sz="2200" b="1" dirty="0">
                <a:solidFill>
                  <a:srgbClr val="0033CC"/>
                </a:solidFill>
              </a:rPr>
              <a:t>arguments </a:t>
            </a:r>
            <a:r>
              <a:rPr lang="en-US" sz="2200" dirty="0"/>
              <a:t>– ones that return results to the caller </a:t>
            </a:r>
            <a:r>
              <a:rPr lang="en-US" sz="2200" b="1" dirty="0">
                <a:solidFill>
                  <a:srgbClr val="FF0000"/>
                </a:solidFill>
              </a:rPr>
              <a:t>from</a:t>
            </a:r>
            <a:r>
              <a:rPr lang="en-US" sz="2200" dirty="0">
                <a:solidFill>
                  <a:srgbClr val="FF0000"/>
                </a:solidFill>
              </a:rPr>
              <a:t> the function</a:t>
            </a:r>
            <a:r>
              <a:rPr lang="en-US" sz="2200" dirty="0"/>
              <a:t>. [we shall learn about these in </a:t>
            </a:r>
            <a:r>
              <a:rPr lang="en-US" sz="2200" dirty="0" smtClean="0"/>
              <a:t>chapter 6]</a:t>
            </a:r>
            <a:endParaRPr lang="en-US" sz="2200" dirty="0"/>
          </a:p>
          <a:p>
            <a:pPr>
              <a:lnSpc>
                <a:spcPct val="90000"/>
              </a:lnSpc>
            </a:pPr>
            <a:r>
              <a:rPr lang="en-US" sz="2400" dirty="0"/>
              <a:t>Types of Functions</a:t>
            </a:r>
          </a:p>
          <a:p>
            <a:pPr lvl="1">
              <a:lnSpc>
                <a:spcPct val="90000"/>
              </a:lnSpc>
            </a:pPr>
            <a:r>
              <a:rPr lang="en-US" sz="2200" dirty="0">
                <a:solidFill>
                  <a:srgbClr val="0033CC"/>
                </a:solidFill>
              </a:rPr>
              <a:t>No input arguments, no value returned – void functions without arguments </a:t>
            </a:r>
            <a:endParaRPr lang="en-US" sz="2200" dirty="0" smtClean="0">
              <a:solidFill>
                <a:srgbClr val="0033CC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200" dirty="0" smtClean="0">
                <a:solidFill>
                  <a:srgbClr val="0033CC"/>
                </a:solidFill>
              </a:rPr>
              <a:t>Input </a:t>
            </a:r>
            <a:r>
              <a:rPr lang="en-US" sz="2200" dirty="0">
                <a:solidFill>
                  <a:srgbClr val="0033CC"/>
                </a:solidFill>
              </a:rPr>
              <a:t>arguments, no value returned - void functions with arguments.</a:t>
            </a:r>
          </a:p>
          <a:p>
            <a:pPr lvl="1">
              <a:lnSpc>
                <a:spcPct val="90000"/>
              </a:lnSpc>
            </a:pPr>
            <a:r>
              <a:rPr lang="en-US" sz="2200" dirty="0">
                <a:solidFill>
                  <a:srgbClr val="0033CC"/>
                </a:solidFill>
              </a:rPr>
              <a:t>Input arguments, single value returned.</a:t>
            </a:r>
          </a:p>
          <a:p>
            <a:pPr lvl="1">
              <a:lnSpc>
                <a:spcPct val="90000"/>
              </a:lnSpc>
            </a:pPr>
            <a:r>
              <a:rPr lang="en-US" sz="2200" dirty="0">
                <a:solidFill>
                  <a:srgbClr val="0033CC"/>
                </a:solidFill>
              </a:rPr>
              <a:t>Input arguments, multiple value returned </a:t>
            </a:r>
            <a:r>
              <a:rPr lang="en-US" sz="2200" dirty="0" smtClean="0"/>
              <a:t>[chapter 6]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5FE4176-B762-4F9D-95B2-B32DDB38A364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318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void Functions with Input Arguments …</a:t>
            </a:r>
          </a:p>
        </p:txBody>
      </p:sp>
      <p:sp>
        <p:nvSpPr>
          <p:cNvPr id="338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28750"/>
            <a:ext cx="8153400" cy="466725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A function may take one or more arguments as input but returns no result.</a:t>
            </a:r>
          </a:p>
          <a:p>
            <a:r>
              <a:rPr lang="en-US" sz="2400" dirty="0"/>
              <a:t>Such functions should be declared as void, but each argument should be declared in the bracket following the function name</a:t>
            </a:r>
          </a:p>
          <a:p>
            <a:r>
              <a:rPr lang="en-US" sz="2400" dirty="0"/>
              <a:t>An argument is declared in the same way as variables (its type followed by the name of the argument).</a:t>
            </a:r>
          </a:p>
          <a:p>
            <a:pPr lvl="2">
              <a:buFont typeface="Times New Roman" pitchFamily="18" charset="0"/>
              <a:buNone/>
            </a:pPr>
            <a:r>
              <a:rPr lang="en-US" sz="2000" dirty="0"/>
              <a:t>Example:  </a:t>
            </a:r>
            <a:r>
              <a:rPr lang="en-US" sz="2000" dirty="0">
                <a:solidFill>
                  <a:srgbClr val="0033CC"/>
                </a:solidFill>
                <a:latin typeface="Arial" charset="0"/>
                <a:cs typeface="Arial" charset="0"/>
              </a:rPr>
              <a:t>void </a:t>
            </a:r>
            <a:r>
              <a:rPr lang="en-US" sz="2000" dirty="0" err="1">
                <a:solidFill>
                  <a:srgbClr val="0033CC"/>
                </a:solidFill>
                <a:latin typeface="Arial" charset="0"/>
                <a:cs typeface="Arial" charset="0"/>
              </a:rPr>
              <a:t>print_rboxed</a:t>
            </a:r>
            <a:r>
              <a:rPr lang="en-US" sz="2000" dirty="0">
                <a:solidFill>
                  <a:srgbClr val="0033CC"/>
                </a:solidFill>
                <a:latin typeface="Arial" charset="0"/>
                <a:cs typeface="Arial" charset="0"/>
              </a:rPr>
              <a:t>(double </a:t>
            </a:r>
            <a:r>
              <a:rPr lang="en-US" sz="2000" dirty="0" err="1">
                <a:solidFill>
                  <a:srgbClr val="0033CC"/>
                </a:solidFill>
                <a:latin typeface="Arial" charset="0"/>
                <a:cs typeface="Arial" charset="0"/>
              </a:rPr>
              <a:t>rnum</a:t>
            </a:r>
            <a:r>
              <a:rPr lang="en-US" sz="2000" dirty="0">
                <a:solidFill>
                  <a:srgbClr val="0033CC"/>
                </a:solidFill>
                <a:latin typeface="Arial" charset="0"/>
                <a:cs typeface="Arial" charset="0"/>
              </a:rPr>
              <a:t>);</a:t>
            </a:r>
          </a:p>
          <a:p>
            <a:r>
              <a:rPr lang="en-US" sz="2400" dirty="0"/>
              <a:t>If there are more than one argument, they should be separated by comma.</a:t>
            </a:r>
          </a:p>
          <a:p>
            <a:pPr lvl="2">
              <a:buFont typeface="Times New Roman" pitchFamily="18" charset="0"/>
              <a:buNone/>
            </a:pPr>
            <a:r>
              <a:rPr lang="en-US" sz="2000" dirty="0"/>
              <a:t>Example: </a:t>
            </a:r>
            <a:r>
              <a:rPr lang="en-US" sz="2000" dirty="0">
                <a:solidFill>
                  <a:srgbClr val="0033CC"/>
                </a:solidFill>
                <a:latin typeface="Arial" charset="0"/>
                <a:cs typeface="Arial" charset="0"/>
              </a:rPr>
              <a:t>void </a:t>
            </a:r>
            <a:r>
              <a:rPr lang="en-US" sz="2000" dirty="0" err="1">
                <a:solidFill>
                  <a:srgbClr val="0033CC"/>
                </a:solidFill>
                <a:latin typeface="Arial" charset="0"/>
                <a:cs typeface="Arial" charset="0"/>
              </a:rPr>
              <a:t>draw_rectangle</a:t>
            </a:r>
            <a:r>
              <a:rPr lang="en-US" sz="2000" dirty="0">
                <a:solidFill>
                  <a:srgbClr val="0033CC"/>
                </a:solidFill>
                <a:latin typeface="Arial" charset="0"/>
                <a:cs typeface="Arial" charset="0"/>
              </a:rPr>
              <a:t>(</a:t>
            </a:r>
            <a:r>
              <a:rPr lang="en-US" sz="2000" dirty="0" err="1">
                <a:solidFill>
                  <a:srgbClr val="0033CC"/>
                </a:solidFill>
                <a:latin typeface="Arial" charset="0"/>
                <a:cs typeface="Arial" charset="0"/>
              </a:rPr>
              <a:t>int</a:t>
            </a:r>
            <a:r>
              <a:rPr lang="en-US" sz="2000" dirty="0">
                <a:solidFill>
                  <a:srgbClr val="0033CC"/>
                </a:solidFill>
                <a:latin typeface="Arial" charset="0"/>
                <a:cs typeface="Arial" charset="0"/>
              </a:rPr>
              <a:t> length, </a:t>
            </a:r>
            <a:r>
              <a:rPr lang="en-US" sz="2000" dirty="0" err="1">
                <a:solidFill>
                  <a:srgbClr val="0033CC"/>
                </a:solidFill>
                <a:latin typeface="Arial" charset="0"/>
                <a:cs typeface="Arial" charset="0"/>
              </a:rPr>
              <a:t>int</a:t>
            </a:r>
            <a:r>
              <a:rPr lang="en-US" sz="2000" dirty="0">
                <a:solidFill>
                  <a:srgbClr val="0033CC"/>
                </a:solidFill>
                <a:latin typeface="Arial" charset="0"/>
                <a:cs typeface="Arial" charset="0"/>
              </a:rPr>
              <a:t> width);</a:t>
            </a:r>
          </a:p>
          <a:p>
            <a:r>
              <a:rPr lang="en-US" sz="2400" dirty="0"/>
              <a:t>The following function example displays its argument value in a rectangular box.</a:t>
            </a: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35AAF-CB61-43C6-A7E3-FA0A6393E8F0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0927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3212FCFD-3AB7-4EDD-81BE-E861F6FABD73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000" b="0" smtClean="0"/>
              <a:t>Figure 3.18</a:t>
            </a:r>
            <a:r>
              <a:rPr lang="en-US" altLang="en-US" sz="3000" smtClean="0"/>
              <a:t>  Function print_rboxed and Sample Run</a:t>
            </a: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9105900" cy="348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0043777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9569F882-4E22-4455-9627-AD3982D8214B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000" b="0" smtClean="0"/>
              <a:t>Figure 3.18</a:t>
            </a:r>
            <a:r>
              <a:rPr lang="en-US" altLang="en-US" sz="3000" smtClean="0"/>
              <a:t>  Function print_rboxed and Sample Run (cont’d)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4200"/>
            <a:ext cx="82931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8199803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CBA904F4-908F-4BFA-B6B1-079A3ED8D0D0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000" b="0" smtClean="0"/>
              <a:t>Figure 3.19</a:t>
            </a:r>
            <a:r>
              <a:rPr lang="en-US" altLang="en-US" sz="3000" smtClean="0"/>
              <a:t>  Effect of Executing print_rboxed (135.68);</a:t>
            </a:r>
          </a:p>
        </p:txBody>
      </p:sp>
      <p:pic>
        <p:nvPicPr>
          <p:cNvPr id="2867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1981200"/>
            <a:ext cx="77025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6613738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Autofit/>
          </a:bodyPr>
          <a:lstStyle/>
          <a:p>
            <a:r>
              <a:rPr lang="en-US" sz="2800" dirty="0" smtClean="0"/>
              <a:t>Actual Arguments &amp; Formal Parameters</a:t>
            </a:r>
            <a:endParaRPr lang="en-US" sz="2800" dirty="0"/>
          </a:p>
        </p:txBody>
      </p:sp>
      <p:sp>
        <p:nvSpPr>
          <p:cNvPr id="3430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914400"/>
            <a:ext cx="5562600" cy="3429000"/>
          </a:xfrm>
        </p:spPr>
        <p:txBody>
          <a:bodyPr>
            <a:normAutofit fontScale="92500"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Actual argument</a:t>
            </a:r>
            <a:r>
              <a:rPr lang="en-US" sz="2400" dirty="0"/>
              <a:t>: an </a:t>
            </a:r>
            <a:r>
              <a:rPr lang="en-US" sz="2400" b="1" dirty="0"/>
              <a:t>expression</a:t>
            </a:r>
            <a:r>
              <a:rPr lang="en-US" sz="2400" dirty="0"/>
              <a:t> used inside the parentheses of a function call.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Formal parameter</a:t>
            </a:r>
            <a:r>
              <a:rPr lang="en-US" sz="2400" dirty="0"/>
              <a:t>: An </a:t>
            </a:r>
            <a:r>
              <a:rPr lang="en-US" sz="2400" b="1" dirty="0"/>
              <a:t>identifier</a:t>
            </a:r>
            <a:r>
              <a:rPr lang="en-US" sz="2400" dirty="0"/>
              <a:t> that represents a corresponding actual argument in a function definition</a:t>
            </a:r>
            <a:r>
              <a:rPr lang="en-US" sz="2800" dirty="0"/>
              <a:t>.</a:t>
            </a:r>
          </a:p>
          <a:p>
            <a:r>
              <a:rPr lang="en-US" sz="2400" dirty="0"/>
              <a:t>Actual argument can be any expression that evaluates to a value expected by the function: </a:t>
            </a:r>
            <a:r>
              <a:rPr lang="en-US" sz="2400" dirty="0">
                <a:solidFill>
                  <a:srgbClr val="0033CC"/>
                </a:solidFill>
              </a:rPr>
              <a:t>x, 125.5,  </a:t>
            </a:r>
            <a:r>
              <a:rPr lang="en-US" sz="2400" dirty="0" err="1">
                <a:solidFill>
                  <a:srgbClr val="0033CC"/>
                </a:solidFill>
              </a:rPr>
              <a:t>x+y</a:t>
            </a:r>
            <a:r>
              <a:rPr lang="en-US" sz="2400" dirty="0">
                <a:solidFill>
                  <a:srgbClr val="0033CC"/>
                </a:solidFill>
              </a:rPr>
              <a:t>, etc</a:t>
            </a:r>
            <a:r>
              <a:rPr lang="en-US" sz="2400" dirty="0"/>
              <a:t>.</a:t>
            </a:r>
            <a:endParaRPr lang="en-US" sz="24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43047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38863" y="1066800"/>
            <a:ext cx="2624137" cy="2941638"/>
          </a:xfrm>
          <a:noFill/>
        </p:spPr>
      </p:pic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5E79AA6-10CA-4F74-8B54-A881A995E339}" type="slidenum">
              <a:rPr lang="en-US"/>
              <a:pPr/>
              <a:t>27</a:t>
            </a:fld>
            <a:endParaRPr lang="en-US"/>
          </a:p>
        </p:txBody>
      </p:sp>
      <p:sp>
        <p:nvSpPr>
          <p:cNvPr id="343045" name="Rectangle 5"/>
          <p:cNvSpPr>
            <a:spLocks noChangeArrowheads="1"/>
          </p:cNvSpPr>
          <p:nvPr/>
        </p:nvSpPr>
        <p:spPr bwMode="auto">
          <a:xfrm>
            <a:off x="381000" y="4191000"/>
            <a:ext cx="8229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</a:rPr>
              <a:t>When the function call is encountered at run-time, the expression for the actual argument is first evaluated, the resulting value is assigned to the formal parameter, then the function is executed.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</a:rPr>
              <a:t>Arguments make functions more versatile because they enable a function to manipulate different data each time it is called.</a:t>
            </a:r>
          </a:p>
        </p:txBody>
      </p:sp>
    </p:spTree>
    <p:extLst>
      <p:ext uri="{BB962C8B-B14F-4D97-AF65-F5344CB8AC3E}">
        <p14:creationId xmlns="" xmlns:p14="http://schemas.microsoft.com/office/powerpoint/2010/main" val="15837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3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3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43" grpId="0" build="p"/>
      <p:bldP spid="343045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839200" cy="715963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Functions with Input </a:t>
            </a:r>
            <a:r>
              <a:rPr lang="en-US" sz="2800" dirty="0" smtClean="0"/>
              <a:t>Arguments </a:t>
            </a:r>
            <a:r>
              <a:rPr lang="en-US" sz="2800" dirty="0"/>
              <a:t>and a Single Result</a:t>
            </a:r>
          </a:p>
        </p:txBody>
      </p:sp>
      <p:sp>
        <p:nvSpPr>
          <p:cNvPr id="280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8600" y="838200"/>
            <a:ext cx="8382000" cy="762000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en-US" sz="2400" dirty="0"/>
              <a:t>By far, the must common types of functions in C are those that takes one or more arguments and return a single result.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EEDCDAC-A15D-4543-A91A-D218B8EAE834}" type="slidenum">
              <a:rPr lang="en-US"/>
              <a:pPr/>
              <a:t>28</a:t>
            </a:fld>
            <a:endParaRPr lang="en-US"/>
          </a:p>
        </p:txBody>
      </p:sp>
      <p:sp>
        <p:nvSpPr>
          <p:cNvPr id="280580" name="Rectangle 4"/>
          <p:cNvSpPr>
            <a:spLocks noChangeArrowheads="1"/>
          </p:cNvSpPr>
          <p:nvPr/>
        </p:nvSpPr>
        <p:spPr bwMode="auto">
          <a:xfrm>
            <a:off x="228600" y="2743200"/>
            <a:ext cx="82296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</a:rPr>
              <a:t>For example, virtually all the functions in the &lt;</a:t>
            </a:r>
            <a:r>
              <a:rPr lang="en-US" sz="2400" dirty="0" err="1">
                <a:latin typeface="Times New Roman" pitchFamily="18" charset="0"/>
              </a:rPr>
              <a:t>math.h</a:t>
            </a:r>
            <a:r>
              <a:rPr lang="en-US" sz="2400" dirty="0">
                <a:latin typeface="Times New Roman" pitchFamily="18" charset="0"/>
              </a:rPr>
              <a:t>&gt; library, </a:t>
            </a:r>
            <a:r>
              <a:rPr lang="en-US" sz="2400" i="1" dirty="0" err="1">
                <a:latin typeface="Times New Roman" pitchFamily="18" charset="0"/>
              </a:rPr>
              <a:t>sqrt</a:t>
            </a:r>
            <a:r>
              <a:rPr lang="en-US" sz="2400" i="1" dirty="0">
                <a:latin typeface="Times New Roman" pitchFamily="18" charset="0"/>
              </a:rPr>
              <a:t>, log, abs</a:t>
            </a:r>
            <a:r>
              <a:rPr lang="en-US" sz="2400" dirty="0">
                <a:latin typeface="Times New Roman" pitchFamily="18" charset="0"/>
              </a:rPr>
              <a:t>, </a:t>
            </a:r>
            <a:r>
              <a:rPr lang="en-US" sz="2400" i="1" dirty="0">
                <a:latin typeface="Times New Roman" pitchFamily="18" charset="0"/>
              </a:rPr>
              <a:t>sin, </a:t>
            </a:r>
            <a:r>
              <a:rPr lang="en-US" sz="2400" i="1" dirty="0" err="1">
                <a:latin typeface="Times New Roman" pitchFamily="18" charset="0"/>
              </a:rPr>
              <a:t>cos</a:t>
            </a:r>
            <a:r>
              <a:rPr lang="en-US" sz="2400" dirty="0">
                <a:latin typeface="Times New Roman" pitchFamily="18" charset="0"/>
              </a:rPr>
              <a:t>, etc. are in this category.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Times New Roman" pitchFamily="18" charset="0"/>
              </a:rPr>
              <a:t>Unlike void functions, for which the function call is a statement on its own,  functions that return a single result are often called as part of another expression.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2400" dirty="0" smtClean="0">
                <a:latin typeface="Times New Roman" pitchFamily="18" charset="0"/>
              </a:rPr>
              <a:t>To </a:t>
            </a:r>
            <a:r>
              <a:rPr lang="en-US" sz="2400" dirty="0">
                <a:latin typeface="Times New Roman" pitchFamily="18" charset="0"/>
              </a:rPr>
              <a:t>declare these types of function, instead of void, the function name is preceded by the type of result the function returns (</a:t>
            </a:r>
            <a:r>
              <a:rPr lang="en-US" sz="2400" dirty="0" err="1">
                <a:latin typeface="Times New Roman" pitchFamily="18" charset="0"/>
              </a:rPr>
              <a:t>int</a:t>
            </a:r>
            <a:r>
              <a:rPr lang="en-US" sz="2400" dirty="0">
                <a:latin typeface="Times New Roman" pitchFamily="18" charset="0"/>
              </a:rPr>
              <a:t>, double, char, etc.).</a:t>
            </a:r>
          </a:p>
        </p:txBody>
      </p:sp>
      <p:pic>
        <p:nvPicPr>
          <p:cNvPr id="2805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447800"/>
            <a:ext cx="50863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15232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7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3820A4C1-A2FA-461D-8D2F-18529D100275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000" b="0" smtClean="0"/>
              <a:t>Figure 3.21</a:t>
            </a:r>
            <a:r>
              <a:rPr lang="en-US" altLang="en-US" sz="3000" smtClean="0"/>
              <a:t>  Functions find_circum and find_area</a:t>
            </a:r>
          </a:p>
        </p:txBody>
      </p:sp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" y="1504950"/>
            <a:ext cx="789305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8678453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/>
              <a:t>Introduction to Functions</a:t>
            </a:r>
          </a:p>
        </p:txBody>
      </p:sp>
      <p:sp>
        <p:nvSpPr>
          <p:cNvPr id="3020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en-US" sz="2800" dirty="0"/>
              <a:t>So far, we have learnt how to use operators, </a:t>
            </a:r>
            <a:r>
              <a:rPr lang="en-US" sz="2800" dirty="0">
                <a:solidFill>
                  <a:srgbClr val="FF0000"/>
                </a:solidFill>
              </a:rPr>
              <a:t>+,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-</a:t>
            </a:r>
            <a:r>
              <a:rPr lang="en-US" sz="2800" dirty="0"/>
              <a:t>, </a:t>
            </a:r>
            <a:r>
              <a:rPr lang="en-US" sz="2800" dirty="0">
                <a:solidFill>
                  <a:srgbClr val="FF0000"/>
                </a:solidFill>
              </a:rPr>
              <a:t>*</a:t>
            </a:r>
            <a:r>
              <a:rPr lang="en-US" sz="2800" dirty="0"/>
              <a:t>, </a:t>
            </a:r>
            <a:r>
              <a:rPr lang="en-US" sz="2800" dirty="0">
                <a:solidFill>
                  <a:srgbClr val="FF0000"/>
                </a:solidFill>
              </a:rPr>
              <a:t>/</a:t>
            </a:r>
            <a:r>
              <a:rPr lang="en-US" sz="2800" dirty="0"/>
              <a:t> and </a:t>
            </a:r>
            <a:r>
              <a:rPr lang="en-US" sz="2800" dirty="0">
                <a:solidFill>
                  <a:srgbClr val="FF0000"/>
                </a:solidFill>
              </a:rPr>
              <a:t>%</a:t>
            </a:r>
            <a:r>
              <a:rPr lang="en-US" sz="2800" dirty="0"/>
              <a:t> to form simple arithmetic expressions.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However, we are not yet able to write many other  mathematical expressions we are used to.  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For example, we cannot yet represent any of the following expressions in C:</a:t>
            </a:r>
          </a:p>
          <a:p>
            <a:pPr>
              <a:lnSpc>
                <a:spcPct val="80000"/>
              </a:lnSpc>
            </a:pPr>
            <a:endParaRPr lang="en-US" sz="2800" dirty="0"/>
          </a:p>
          <a:p>
            <a:pPr>
              <a:lnSpc>
                <a:spcPct val="80000"/>
              </a:lnSpc>
            </a:pPr>
            <a:endParaRPr lang="en-US" sz="2800" dirty="0"/>
          </a:p>
          <a:p>
            <a:pPr>
              <a:lnSpc>
                <a:spcPct val="80000"/>
              </a:lnSpc>
            </a:pPr>
            <a:r>
              <a:rPr lang="en-US" sz="2800" dirty="0"/>
              <a:t>C does not have operators for “square root”, “absolute value”, sine, log, etc.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Instead, C provides program units called </a:t>
            </a:r>
            <a:r>
              <a:rPr lang="en-US" sz="2800" dirty="0">
                <a:solidFill>
                  <a:srgbClr val="FF3300"/>
                </a:solidFill>
              </a:rPr>
              <a:t>functions</a:t>
            </a:r>
            <a:r>
              <a:rPr lang="en-US" sz="2800" dirty="0"/>
              <a:t> to carry out these and other mathematical operations.</a:t>
            </a:r>
          </a:p>
          <a:p>
            <a:pPr>
              <a:lnSpc>
                <a:spcPct val="80000"/>
              </a:lnSpc>
            </a:pPr>
            <a:endParaRPr lang="en-US" sz="2800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05FE0BE-64AB-41FA-AD1A-94DDA0A681C7}" type="slidenum">
              <a:rPr lang="en-US"/>
              <a:pPr/>
              <a:t>3</a:t>
            </a:fld>
            <a:endParaRPr lang="en-US"/>
          </a:p>
        </p:txBody>
      </p:sp>
      <p:pic>
        <p:nvPicPr>
          <p:cNvPr id="3020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3505200"/>
            <a:ext cx="54387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B3E62EED-26CD-4055-A0D5-7CA222EC448A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000" b="0" smtClean="0"/>
              <a:t>Figure 3.22</a:t>
            </a:r>
            <a:r>
              <a:rPr lang="en-US" altLang="en-US" sz="3000" smtClean="0"/>
              <a:t>  Effect of Executing </a:t>
            </a:r>
            <a:br>
              <a:rPr lang="en-US" altLang="en-US" sz="3000" smtClean="0"/>
            </a:br>
            <a:r>
              <a:rPr lang="en-US" altLang="en-US" sz="3000" smtClean="0"/>
              <a:t>circum = find_circum (radius);</a:t>
            </a:r>
          </a:p>
        </p:txBody>
      </p:sp>
      <p:pic>
        <p:nvPicPr>
          <p:cNvPr id="3174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63" y="1981200"/>
            <a:ext cx="72802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5885972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sz="3600"/>
              <a:t>Functions with Multiple Arguments</a:t>
            </a:r>
          </a:p>
        </p:txBody>
      </p:sp>
      <p:sp>
        <p:nvSpPr>
          <p:cNvPr id="283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8686800" cy="1143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cs typeface="Times New Roman" pitchFamily="18" charset="0"/>
              </a:rPr>
              <a:t>Below </a:t>
            </a:r>
            <a:r>
              <a:rPr lang="en-US" sz="2000" dirty="0">
                <a:cs typeface="Times New Roman" pitchFamily="18" charset="0"/>
              </a:rPr>
              <a:t>is </a:t>
            </a:r>
            <a:r>
              <a:rPr lang="en-US" sz="2000" dirty="0" smtClean="0">
                <a:cs typeface="Times New Roman" pitchFamily="18" charset="0"/>
              </a:rPr>
              <a:t>a </a:t>
            </a:r>
            <a:r>
              <a:rPr lang="en-US" sz="2000" dirty="0">
                <a:cs typeface="Times New Roman" pitchFamily="18" charset="0"/>
              </a:rPr>
              <a:t>function that multiplies its first argument by 10 raised to the power of its second argument.</a:t>
            </a:r>
          </a:p>
          <a:p>
            <a:pPr>
              <a:lnSpc>
                <a:spcPct val="90000"/>
              </a:lnSpc>
            </a:pPr>
            <a:r>
              <a:rPr lang="en-US" sz="2000" dirty="0">
                <a:cs typeface="Times New Roman" pitchFamily="18" charset="0"/>
              </a:rPr>
              <a:t>Function call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scale(2.5, 2)</a:t>
            </a:r>
            <a:r>
              <a:rPr lang="en-US" sz="2000" dirty="0">
                <a:cs typeface="Times New Roman" pitchFamily="18" charset="0"/>
              </a:rPr>
              <a:t>returns the value 250.0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4FFBC2-C40D-4FFD-BF9D-87CC7202099C}" type="slidenum">
              <a:rPr lang="en-US"/>
              <a:pPr/>
              <a:t>31</a:t>
            </a:fld>
            <a:endParaRPr lang="en-US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09800"/>
            <a:ext cx="843597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8251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51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CE9A4FCB-5A67-42F6-82E9-C5AF90272F10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" y="76200"/>
            <a:ext cx="2743200" cy="2590800"/>
          </a:xfrm>
        </p:spPr>
        <p:txBody>
          <a:bodyPr/>
          <a:lstStyle/>
          <a:p>
            <a:pPr eaLnBrk="1" hangingPunct="1"/>
            <a:r>
              <a:rPr lang="en-US" altLang="en-US" sz="3000" b="0" smtClean="0"/>
              <a:t>Figure 3.24</a:t>
            </a:r>
            <a:r>
              <a:rPr lang="en-US" altLang="en-US" sz="3000" smtClean="0"/>
              <a:t>  Testing Function scale</a:t>
            </a:r>
          </a:p>
        </p:txBody>
      </p:sp>
      <p:pic>
        <p:nvPicPr>
          <p:cNvPr id="3379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0"/>
            <a:ext cx="5334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8826290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Argument List Correspondence</a:t>
            </a:r>
          </a:p>
        </p:txBody>
      </p:sp>
      <p:sp>
        <p:nvSpPr>
          <p:cNvPr id="2846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When using multiple-argument functions, the number of actual argument used in a function call must be the same as the number of formal parameters listed in the function prototype. </a:t>
            </a:r>
          </a:p>
          <a:p>
            <a:pPr>
              <a:lnSpc>
                <a:spcPct val="90000"/>
              </a:lnSpc>
            </a:pPr>
            <a:r>
              <a:rPr lang="en-US" dirty="0"/>
              <a:t>The order of the actual arguments used in the function call must correspond to the order of the parameters listed in the function prototype.</a:t>
            </a:r>
          </a:p>
          <a:p>
            <a:pPr>
              <a:lnSpc>
                <a:spcPct val="90000"/>
              </a:lnSpc>
            </a:pPr>
            <a:r>
              <a:rPr lang="en-US" dirty="0"/>
              <a:t>Each actual argument must be of a data type that can be assigned to the corresponding formal parameter with no unexpected loss of information.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10A4696-026F-4A6E-B57B-ADF74CE94508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201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/>
              <a:t>The Function Data Area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95400"/>
            <a:ext cx="8229600" cy="468788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Each time a function call is executed, an area of memory is allocated for storage of that function’s data. 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Included in the function data area are storage cells for its formal parameters and any local variables that may be declared in the function.</a:t>
            </a:r>
          </a:p>
          <a:p>
            <a:pPr>
              <a:lnSpc>
                <a:spcPct val="110000"/>
              </a:lnSpc>
            </a:pPr>
            <a:r>
              <a:rPr lang="en-US" sz="2400" b="1" dirty="0">
                <a:solidFill>
                  <a:srgbClr val="FF0000"/>
                </a:solidFill>
              </a:rPr>
              <a:t>Local Variables</a:t>
            </a:r>
            <a:r>
              <a:rPr lang="en-US" sz="2400" dirty="0"/>
              <a:t>: variable declarations within a function body. 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Can only be used from within the function they are declared in – no other function can see them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These variables are created only when the function has been activated and become undefined after the call.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The function data area is always lost when the function terminates.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It is recreated </a:t>
            </a:r>
            <a:r>
              <a:rPr lang="en-US" sz="2400" i="1" dirty="0"/>
              <a:t>empty </a:t>
            </a:r>
            <a:r>
              <a:rPr lang="en-US" sz="2400" dirty="0"/>
              <a:t>when the function is called again.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So if you set a local variable value, that value will be reset again next time the function is called.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102BB92-5F4F-4AC0-AD43-90B7E2D15611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536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305A59A5-0DDC-4863-94BE-F74AA9D95F0C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3000" b="0" smtClean="0"/>
              <a:t>Figure 3.25</a:t>
            </a:r>
            <a:r>
              <a:rPr lang="en-US" altLang="en-US" sz="3000" smtClean="0"/>
              <a:t>  Data Areas After Call scale(num_1, num_2);</a:t>
            </a:r>
          </a:p>
        </p:txBody>
      </p:sp>
      <p:pic>
        <p:nvPicPr>
          <p:cNvPr id="3482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554163"/>
            <a:ext cx="6626225" cy="492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33229738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Testing Functions Using Drivers</a:t>
            </a:r>
          </a:p>
        </p:txBody>
      </p:sp>
      <p:sp>
        <p:nvSpPr>
          <p:cNvPr id="289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A function is an independent program module</a:t>
            </a:r>
          </a:p>
          <a:p>
            <a:r>
              <a:rPr lang="en-US" sz="2800" dirty="0"/>
              <a:t>As such, it can be tested separately from the program that uses it.</a:t>
            </a:r>
          </a:p>
          <a:p>
            <a:r>
              <a:rPr lang="en-US" sz="2800" dirty="0"/>
              <a:t>To run such a test, you should write a short piece of code called </a:t>
            </a:r>
            <a:r>
              <a:rPr lang="en-US" sz="2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driver</a:t>
            </a:r>
            <a:r>
              <a:rPr lang="en-US" sz="2800" dirty="0"/>
              <a:t> that defines the function arguments, calls the functions, and displays the value returned.</a:t>
            </a:r>
          </a:p>
          <a:p>
            <a:r>
              <a:rPr lang="en-US" sz="2800" dirty="0"/>
              <a:t>As long as you do not change the interface, your function can be reused.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FAF0EEF-C1BD-43FB-AC73-B91548ABA2B4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625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Why do we use Functions?</a:t>
            </a:r>
          </a:p>
        </p:txBody>
      </p:sp>
      <p:sp>
        <p:nvSpPr>
          <p:cNvPr id="2949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marL="533400" indent="-533400">
              <a:lnSpc>
                <a:spcPct val="80000"/>
              </a:lnSpc>
            </a:pPr>
            <a:r>
              <a:rPr lang="en-US" sz="2800" dirty="0"/>
              <a:t>There are two major reasons: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sz="2800" dirty="0"/>
              <a:t>A large problem can be solved easily by breaking it up into several small problems and giving the responsibility of a set of functions to a specific programmer.</a:t>
            </a:r>
          </a:p>
          <a:p>
            <a:pPr marL="914400" lvl="1" indent="-457200">
              <a:lnSpc>
                <a:spcPct val="80000"/>
              </a:lnSpc>
              <a:buFontTx/>
              <a:buChar char="•"/>
            </a:pPr>
            <a:r>
              <a:rPr lang="en-US" sz="2400" dirty="0"/>
              <a:t>It is easer to write two 10 line functions than one 20 line function and two smaller functions will be easier to read than one long one.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sz="2800" dirty="0"/>
              <a:t>They can simplify programming tasks because existing functions can be reused as the building blocks for new programs.</a:t>
            </a:r>
          </a:p>
          <a:p>
            <a:pPr marL="914400" lvl="1" indent="-457200">
              <a:lnSpc>
                <a:spcPct val="80000"/>
              </a:lnSpc>
              <a:buFontTx/>
              <a:buChar char="•"/>
            </a:pPr>
            <a:r>
              <a:rPr lang="en-US" sz="2400" dirty="0"/>
              <a:t>Really useful functions can be bundled into libraries.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DC141E-D872-46CB-8BB5-1A9DAD810754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840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Procedural Abstraction</a:t>
            </a:r>
          </a:p>
        </p:txBody>
      </p:sp>
      <p:sp>
        <p:nvSpPr>
          <p:cNvPr id="295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57325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0000"/>
                </a:solidFill>
              </a:rPr>
              <a:t>Procedural Abstraction </a:t>
            </a:r>
            <a:r>
              <a:rPr lang="en-US" sz="2400" b="1" dirty="0"/>
              <a:t>– </a:t>
            </a:r>
            <a:r>
              <a:rPr lang="en-US" sz="2400" dirty="0"/>
              <a:t>A programming technique in which a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400" dirty="0"/>
              <a:t> function consists of a sequence of function calls and each function is implemented separately.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All of the details of the implementation to a particular </a:t>
            </a:r>
            <a:r>
              <a:rPr lang="en-US" sz="2400" dirty="0" err="1"/>
              <a:t>subproblem</a:t>
            </a:r>
            <a:r>
              <a:rPr lang="en-US" sz="2400" dirty="0"/>
              <a:t> is placed in a separate function.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 main functions become a more abstract outline of what the program does.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When you begin writing your program, just write out your algorithm in your main function.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Take each step of the algorithm and write a function that performs it for you.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Focusing on one function at a time is much easier than trying to write the complete program at once.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F2D3AD4-2FC8-4217-9AC7-E8FF464BFF80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831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9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Reuse of Function Subprograms</a:t>
            </a:r>
          </a:p>
        </p:txBody>
      </p:sp>
      <p:sp>
        <p:nvSpPr>
          <p:cNvPr id="2969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sz="2800" dirty="0"/>
              <a:t>Functions can be executed more than once in a program.</a:t>
            </a:r>
          </a:p>
          <a:p>
            <a:pPr lvl="1"/>
            <a:r>
              <a:rPr lang="en-US" dirty="0"/>
              <a:t>Reduces the overall length of the program and the chance of error.</a:t>
            </a:r>
          </a:p>
          <a:p>
            <a:r>
              <a:rPr lang="en-US" sz="2800" dirty="0"/>
              <a:t>Once you have written and tested a function, you can use it in other programs or functions.</a:t>
            </a:r>
          </a:p>
          <a:p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6A99544-A011-42A1-83FF-4DDBE2D95FBF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324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6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/>
              <a:t>Introduction to Functions …</a:t>
            </a:r>
          </a:p>
        </p:txBody>
      </p:sp>
      <p:sp>
        <p:nvSpPr>
          <p:cNvPr id="3041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8229600" cy="53340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A </a:t>
            </a:r>
            <a:r>
              <a:rPr lang="en-US" sz="2400" dirty="0">
                <a:solidFill>
                  <a:srgbClr val="FF0000"/>
                </a:solidFill>
              </a:rPr>
              <a:t>function</a:t>
            </a:r>
            <a:r>
              <a:rPr lang="en-US" sz="2400" dirty="0"/>
              <a:t> can be thought of as a black box that takes one or more input arguments and produces a single output value.</a:t>
            </a:r>
          </a:p>
          <a:p>
            <a:pPr>
              <a:lnSpc>
                <a:spcPct val="110000"/>
              </a:lnSpc>
            </a:pPr>
            <a:endParaRPr lang="en-US" sz="2400" dirty="0"/>
          </a:p>
          <a:p>
            <a:pPr>
              <a:lnSpc>
                <a:spcPct val="110000"/>
              </a:lnSpc>
            </a:pPr>
            <a:endParaRPr lang="en-US" sz="2400" dirty="0"/>
          </a:p>
          <a:p>
            <a:pPr>
              <a:lnSpc>
                <a:spcPct val="110000"/>
              </a:lnSpc>
            </a:pPr>
            <a:endParaRPr lang="en-US" sz="2400" dirty="0"/>
          </a:p>
          <a:p>
            <a:pPr>
              <a:lnSpc>
                <a:spcPct val="110000"/>
              </a:lnSpc>
            </a:pPr>
            <a:endParaRPr lang="en-US" sz="2400" dirty="0"/>
          </a:p>
          <a:p>
            <a:pPr>
              <a:lnSpc>
                <a:spcPct val="110000"/>
              </a:lnSpc>
            </a:pPr>
            <a:r>
              <a:rPr lang="en-US" sz="2400" dirty="0"/>
              <a:t>For example, the following shows how to use the </a:t>
            </a:r>
            <a:r>
              <a:rPr lang="en-US" sz="2400" dirty="0" err="1">
                <a:solidFill>
                  <a:srgbClr val="FF3300"/>
                </a:solidFill>
              </a:rPr>
              <a:t>sqrt</a:t>
            </a:r>
            <a:r>
              <a:rPr lang="en-US" sz="2400" dirty="0"/>
              <a:t> function that is available in the </a:t>
            </a:r>
            <a:r>
              <a:rPr lang="en-US" sz="2400" dirty="0">
                <a:solidFill>
                  <a:srgbClr val="FF0000"/>
                </a:solidFill>
              </a:rPr>
              <a:t>standard math library</a:t>
            </a:r>
            <a:r>
              <a:rPr lang="en-US" sz="2400" dirty="0"/>
              <a:t>: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sz="2400" dirty="0"/>
              <a:t>            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y = </a:t>
            </a:r>
            <a:r>
              <a:rPr lang="en-US" sz="24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 (x);</a:t>
            </a:r>
            <a:r>
              <a:rPr lang="en-US" sz="2400" dirty="0"/>
              <a:t> </a:t>
            </a:r>
          </a:p>
          <a:p>
            <a:pPr>
              <a:lnSpc>
                <a:spcPct val="110000"/>
              </a:lnSpc>
            </a:pPr>
            <a:endParaRPr lang="en-US" sz="800" dirty="0"/>
          </a:p>
          <a:p>
            <a:pPr>
              <a:lnSpc>
                <a:spcPct val="110000"/>
              </a:lnSpc>
            </a:pPr>
            <a:r>
              <a:rPr lang="en-US" sz="2400" dirty="0"/>
              <a:t>If x is </a:t>
            </a:r>
            <a:r>
              <a:rPr lang="en-US" sz="2400" dirty="0" smtClean="0"/>
              <a:t>16.0, </a:t>
            </a:r>
            <a:r>
              <a:rPr lang="en-US" sz="2400" dirty="0"/>
              <a:t>the function computes the square root of </a:t>
            </a:r>
            <a:r>
              <a:rPr lang="en-US" sz="2400" dirty="0" smtClean="0"/>
              <a:t>16.0.  </a:t>
            </a:r>
            <a:r>
              <a:rPr lang="en-US" sz="2400" dirty="0"/>
              <a:t>The result, </a:t>
            </a:r>
            <a:r>
              <a:rPr lang="en-US" sz="2400" dirty="0" smtClean="0"/>
              <a:t>4.0, </a:t>
            </a:r>
            <a:r>
              <a:rPr lang="en-US" sz="2400" dirty="0"/>
              <a:t>is then assigned to the variable y.  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The expression part of the assignment statement is called </a:t>
            </a:r>
            <a:r>
              <a:rPr lang="en-US" sz="2400" dirty="0">
                <a:solidFill>
                  <a:srgbClr val="FF3300"/>
                </a:solidFill>
              </a:rPr>
              <a:t>function call</a:t>
            </a:r>
            <a:r>
              <a:rPr lang="en-US" sz="2400" dirty="0"/>
              <a:t>.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Another example is:   z = 5.7 + </a:t>
            </a:r>
            <a:r>
              <a:rPr lang="en-US" sz="2400" dirty="0" err="1">
                <a:solidFill>
                  <a:srgbClr val="FF0000"/>
                </a:solidFill>
              </a:rPr>
              <a:t>sqrt</a:t>
            </a:r>
            <a:r>
              <a:rPr lang="en-US" sz="2400" dirty="0"/>
              <a:t> (w);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sz="2400" dirty="0"/>
              <a:t>     If w = </a:t>
            </a:r>
            <a:r>
              <a:rPr lang="en-US" sz="2400" dirty="0" smtClean="0"/>
              <a:t>9.0, </a:t>
            </a:r>
            <a:r>
              <a:rPr lang="en-US" sz="2400" dirty="0"/>
              <a:t>z is assigned 5.7 + </a:t>
            </a:r>
            <a:r>
              <a:rPr lang="en-US" sz="2400" dirty="0" smtClean="0"/>
              <a:t>3.0, </a:t>
            </a:r>
            <a:r>
              <a:rPr lang="en-US" sz="2400" dirty="0"/>
              <a:t>which is 8.7.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2BBC0B4-887D-46C1-A0C1-0F05E209B2C7}" type="slidenum">
              <a:rPr lang="en-US"/>
              <a:pPr/>
              <a:t>4</a:t>
            </a:fld>
            <a:endParaRPr lang="en-US"/>
          </a:p>
        </p:txBody>
      </p:sp>
      <p:pic>
        <p:nvPicPr>
          <p:cNvPr id="30413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905000"/>
            <a:ext cx="50863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4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4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Common Programming Errors</a:t>
            </a:r>
          </a:p>
        </p:txBody>
      </p:sp>
      <p:sp>
        <p:nvSpPr>
          <p:cNvPr id="2908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4525963"/>
          </a:xfrm>
          <a:noFill/>
          <a:ln/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Remember to use a #include preprocessor directives for every standard library from which you are using functions.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Place prototypes for your own function subprogram in the source file preceding the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400" dirty="0"/>
              <a:t> function; place the actual function definitions after the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400" dirty="0"/>
              <a:t> function.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The acronym </a:t>
            </a:r>
            <a:r>
              <a:rPr lang="en-US" sz="2400" b="1" dirty="0">
                <a:solidFill>
                  <a:srgbClr val="FF0000"/>
                </a:solidFill>
              </a:rPr>
              <a:t>NOT</a:t>
            </a:r>
            <a:r>
              <a:rPr lang="en-US" sz="2400" dirty="0"/>
              <a:t> summarizes the requirements for argument list correspondence.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Provide the required </a:t>
            </a:r>
            <a:r>
              <a:rPr lang="en-US" sz="2000" b="1" dirty="0">
                <a:solidFill>
                  <a:srgbClr val="FF3300"/>
                </a:solidFill>
              </a:rPr>
              <a:t>N</a:t>
            </a:r>
            <a:r>
              <a:rPr lang="en-US" sz="2000" dirty="0"/>
              <a:t>umber of arguments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Make sure the </a:t>
            </a:r>
            <a:r>
              <a:rPr lang="en-US" sz="2000" b="1" dirty="0">
                <a:solidFill>
                  <a:srgbClr val="FF3300"/>
                </a:solidFill>
              </a:rPr>
              <a:t>O</a:t>
            </a:r>
            <a:r>
              <a:rPr lang="en-US" sz="2000" dirty="0"/>
              <a:t>rder of arguments is correct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Make sure each argument is the correct </a:t>
            </a:r>
            <a:r>
              <a:rPr lang="en-US" sz="2000" b="1" dirty="0">
                <a:solidFill>
                  <a:srgbClr val="FF3300"/>
                </a:solidFill>
              </a:rPr>
              <a:t>T</a:t>
            </a:r>
            <a:r>
              <a:rPr lang="en-US" sz="2000" dirty="0"/>
              <a:t>ype or that conversion to the correct type will lose no information.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Include a statement of purpose on every function you write.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Also be careful in using functions that are undefined on some range of values.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2365140-D404-4C5E-AC32-863E0EC56089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0503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1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2AD29817-512B-4F34-A072-E0FF19EE38D9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000" b="0" smtClean="0"/>
              <a:t>Figure 3.6</a:t>
            </a:r>
            <a:r>
              <a:rPr lang="en-US" altLang="en-US" sz="3000" smtClean="0"/>
              <a:t>  Function sqrt as a “Black Box”</a:t>
            </a:r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2362200"/>
            <a:ext cx="73755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3908102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12DADF56-75ED-43F2-9BF9-C26BA3B4E876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000" b="0" smtClean="0"/>
              <a:t>Figure 3.7</a:t>
            </a:r>
            <a:r>
              <a:rPr lang="en-US" altLang="en-US" sz="3000" smtClean="0"/>
              <a:t>  Square Root Program</a:t>
            </a: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739140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1807963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81115154-5121-477F-8265-942A94689843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000" b="0" smtClean="0"/>
              <a:t>Figure 3.7</a:t>
            </a:r>
            <a:r>
              <a:rPr lang="en-US" altLang="en-US" sz="3000" smtClean="0"/>
              <a:t>  Square Root Program (cont’d)</a:t>
            </a:r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38275"/>
            <a:ext cx="7656512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7807375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sz="3600"/>
              <a:t>Predefined Functions and Code Reuse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066800"/>
            <a:ext cx="8382000" cy="5562600"/>
          </a:xfrm>
        </p:spPr>
        <p:txBody>
          <a:bodyPr/>
          <a:lstStyle/>
          <a:p>
            <a:r>
              <a:rPr lang="en-US" dirty="0"/>
              <a:t>The primary goal of software engineering is to write error-free code.</a:t>
            </a:r>
          </a:p>
          <a:p>
            <a:r>
              <a:rPr lang="en-US" dirty="0"/>
              <a:t>Reusing code that has already been written &amp; tested is one way to achieve this.   --- ”Why reinvent the wheel?”</a:t>
            </a:r>
          </a:p>
          <a:p>
            <a:r>
              <a:rPr lang="en-US" dirty="0"/>
              <a:t>C promotes reuse by providing many predefined functions. e.g.</a:t>
            </a:r>
          </a:p>
          <a:p>
            <a:pPr lvl="1"/>
            <a:r>
              <a:rPr lang="en-US" dirty="0"/>
              <a:t>Mathematical computations. </a:t>
            </a:r>
          </a:p>
          <a:p>
            <a:pPr lvl="1"/>
            <a:r>
              <a:rPr lang="en-US" dirty="0" err="1"/>
              <a:t>Input/Output</a:t>
            </a:r>
            <a:r>
              <a:rPr lang="en-US" dirty="0"/>
              <a:t>: e.g.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dirty="0"/>
              <a:t>,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scanf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5C5E200-8EC2-4AA7-977A-CFA36A750686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sz="3600"/>
              <a:t>Predefined Functions and Code Reuse …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8229600" cy="5105400"/>
          </a:xfrm>
        </p:spPr>
        <p:txBody>
          <a:bodyPr>
            <a:noAutofit/>
          </a:bodyPr>
          <a:lstStyle/>
          <a:p>
            <a:r>
              <a:rPr lang="en-US" sz="2000" dirty="0"/>
              <a:t>The next slide lists some commonly used mathematical functions (</a:t>
            </a:r>
            <a:r>
              <a:rPr lang="en-US" sz="2000" dirty="0">
                <a:solidFill>
                  <a:srgbClr val="FF0000"/>
                </a:solidFill>
              </a:rPr>
              <a:t>Table </a:t>
            </a:r>
            <a:r>
              <a:rPr lang="en-US" sz="2000" dirty="0" smtClean="0">
                <a:solidFill>
                  <a:srgbClr val="FF0000"/>
                </a:solidFill>
              </a:rPr>
              <a:t>3.1 </a:t>
            </a:r>
            <a:r>
              <a:rPr lang="en-US" sz="2000" dirty="0">
                <a:solidFill>
                  <a:srgbClr val="FF0000"/>
                </a:solidFill>
              </a:rPr>
              <a:t>in the book</a:t>
            </a:r>
            <a:r>
              <a:rPr lang="en-US" sz="2000" dirty="0"/>
              <a:t>)</a:t>
            </a:r>
          </a:p>
          <a:p>
            <a:r>
              <a:rPr lang="en-US" sz="2000" dirty="0">
                <a:solidFill>
                  <a:srgbClr val="FF0000"/>
                </a:solidFill>
              </a:rPr>
              <a:t>Appendix B</a:t>
            </a:r>
            <a:r>
              <a:rPr lang="en-US" sz="2000" dirty="0"/>
              <a:t> </a:t>
            </a:r>
            <a:r>
              <a:rPr lang="en-US" sz="2000" dirty="0" smtClean="0"/>
              <a:t>gives </a:t>
            </a:r>
            <a:r>
              <a:rPr lang="en-US" sz="2000" dirty="0"/>
              <a:t>more extensive lists of standard library functions.</a:t>
            </a:r>
          </a:p>
          <a:p>
            <a:r>
              <a:rPr lang="en-US" sz="2000" dirty="0"/>
              <a:t>In order to use a function, you must use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#include</a:t>
            </a:r>
            <a:r>
              <a:rPr lang="en-US" sz="2000" dirty="0"/>
              <a:t> with the appropriate library. </a:t>
            </a:r>
          </a:p>
          <a:p>
            <a:pPr lvl="1"/>
            <a:r>
              <a:rPr lang="en-US" sz="2000" dirty="0"/>
              <a:t>Example, to use function </a:t>
            </a:r>
            <a:r>
              <a:rPr lang="en-US" sz="20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2000" dirty="0"/>
              <a:t> you must include </a:t>
            </a:r>
            <a:r>
              <a:rPr lang="en-US" sz="20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math.h</a:t>
            </a:r>
            <a:r>
              <a:rPr lang="en-US" sz="2000" dirty="0"/>
              <a:t>.</a:t>
            </a:r>
          </a:p>
          <a:p>
            <a:r>
              <a:rPr lang="en-US" sz="2000" dirty="0">
                <a:solidFill>
                  <a:srgbClr val="FF0000"/>
                </a:solidFill>
              </a:rPr>
              <a:t>If a </a:t>
            </a:r>
            <a:r>
              <a:rPr lang="en-US" sz="2000" dirty="0" smtClean="0">
                <a:solidFill>
                  <a:srgbClr val="FF0000"/>
                </a:solidFill>
              </a:rPr>
              <a:t>function </a:t>
            </a:r>
            <a:r>
              <a:rPr lang="en-US" sz="2000" dirty="0">
                <a:solidFill>
                  <a:srgbClr val="FF0000"/>
                </a:solidFill>
              </a:rPr>
              <a:t>is called with a numeric argument that is not of the argument type listed, the argument value is converted to the required type before it is used</a:t>
            </a:r>
            <a:r>
              <a:rPr lang="en-US" sz="2000" dirty="0"/>
              <a:t>.</a:t>
            </a:r>
          </a:p>
          <a:p>
            <a:pPr lvl="1"/>
            <a:r>
              <a:rPr lang="en-US" sz="2000" dirty="0"/>
              <a:t>Conversion of type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/>
              <a:t> to type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double</a:t>
            </a:r>
            <a:r>
              <a:rPr lang="en-US" sz="2000" dirty="0"/>
              <a:t> cause no problems</a:t>
            </a:r>
          </a:p>
          <a:p>
            <a:pPr lvl="1"/>
            <a:r>
              <a:rPr lang="en-US" sz="2000" dirty="0"/>
              <a:t>Conversion of type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double</a:t>
            </a:r>
            <a:r>
              <a:rPr lang="en-US" sz="2000" dirty="0"/>
              <a:t> to type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/>
              <a:t> leads to the</a:t>
            </a:r>
            <a:r>
              <a:rPr lang="en-US" sz="2000" dirty="0">
                <a:solidFill>
                  <a:srgbClr val="FF0000"/>
                </a:solidFill>
              </a:rPr>
              <a:t> loss of any fractional part</a:t>
            </a:r>
            <a:r>
              <a:rPr lang="en-US" sz="2000" dirty="0"/>
              <a:t>.</a:t>
            </a:r>
          </a:p>
          <a:p>
            <a:r>
              <a:rPr lang="en-US" sz="2000" dirty="0"/>
              <a:t>Make sure you look at documentation for the function so you use it correctly.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4A74F0-B992-4248-9D37-C07CB156A4BF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19132</TotalTime>
  <Words>2508</Words>
  <Application>Microsoft Office PowerPoint</Application>
  <PresentationFormat>On-screen Show (4:3)</PresentationFormat>
  <Paragraphs>310</Paragraphs>
  <Slides>40</Slides>
  <Notes>26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Oriel</vt:lpstr>
      <vt:lpstr>Equation</vt:lpstr>
      <vt:lpstr>Slide 1</vt:lpstr>
      <vt:lpstr>Outline</vt:lpstr>
      <vt:lpstr>Introduction to Functions</vt:lpstr>
      <vt:lpstr>Introduction to Functions …</vt:lpstr>
      <vt:lpstr>Figure 3.6  Function sqrt as a “Black Box”</vt:lpstr>
      <vt:lpstr>Figure 3.7  Square Root Program</vt:lpstr>
      <vt:lpstr>Figure 3.7  Square Root Program (cont’d)</vt:lpstr>
      <vt:lpstr>Predefined Functions and Code Reuse</vt:lpstr>
      <vt:lpstr>Predefined Functions and Code Reuse …</vt:lpstr>
      <vt:lpstr>Some Mathematical Library Functions</vt:lpstr>
      <vt:lpstr>Example</vt:lpstr>
      <vt:lpstr>Functions without Arguments Figure 3.14  Program to Draw a Stick Figure</vt:lpstr>
      <vt:lpstr>Figure 3.14  Program to Draw a Stick Figure (cont’d)</vt:lpstr>
      <vt:lpstr>Figure 3.14  Program to Draw a Stick Figure (cont’d)</vt:lpstr>
      <vt:lpstr>Function Prototypes</vt:lpstr>
      <vt:lpstr>Function Prototypes : void Functions</vt:lpstr>
      <vt:lpstr>Function Definition </vt:lpstr>
      <vt:lpstr>Placement of Functions in a program</vt:lpstr>
      <vt:lpstr>Execution Order of Functions</vt:lpstr>
      <vt:lpstr>Figure 3.15  Flow of Control Between the main Function and a Function Subprogram</vt:lpstr>
      <vt:lpstr>Program Style</vt:lpstr>
      <vt:lpstr>Types of Functions</vt:lpstr>
      <vt:lpstr>void Functions with Input Arguments …</vt:lpstr>
      <vt:lpstr>Figure 3.18  Function print_rboxed and Sample Run</vt:lpstr>
      <vt:lpstr>Figure 3.18  Function print_rboxed and Sample Run (cont’d)</vt:lpstr>
      <vt:lpstr>Figure 3.19  Effect of Executing print_rboxed (135.68);</vt:lpstr>
      <vt:lpstr>Actual Arguments &amp; Formal Parameters</vt:lpstr>
      <vt:lpstr>Functions with Input Arguments and a Single Result</vt:lpstr>
      <vt:lpstr>Figure 3.21  Functions find_circum and find_area</vt:lpstr>
      <vt:lpstr>Figure 3.22  Effect of Executing  circum = find_circum (radius);</vt:lpstr>
      <vt:lpstr>Functions with Multiple Arguments</vt:lpstr>
      <vt:lpstr>Figure 3.24  Testing Function scale</vt:lpstr>
      <vt:lpstr>Argument List Correspondence</vt:lpstr>
      <vt:lpstr>The Function Data Area</vt:lpstr>
      <vt:lpstr>Figure 3.25  Data Areas After Call scale(num_1, num_2);</vt:lpstr>
      <vt:lpstr>Testing Functions Using Drivers</vt:lpstr>
      <vt:lpstr>Why do we use Functions?</vt:lpstr>
      <vt:lpstr>Procedural Abstraction</vt:lpstr>
      <vt:lpstr>Reuse of Function Subprograms</vt:lpstr>
      <vt:lpstr>Common Programming Errors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ICS-103 Lecture 05</dc:title>
  <dc:creator>Alvi</dc:creator>
  <cp:lastModifiedBy>Mohamed Balah</cp:lastModifiedBy>
  <cp:revision>295</cp:revision>
  <dcterms:created xsi:type="dcterms:W3CDTF">2006-12-07T16:06:22Z</dcterms:created>
  <dcterms:modified xsi:type="dcterms:W3CDTF">2014-09-16T02:38:51Z</dcterms:modified>
</cp:coreProperties>
</file>